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media/image5.jpg" ContentType="image/jpg"/>
  <Override PartName="/ppt/media/image11.jpg" ContentType="image/jpg"/>
  <Override PartName="/ppt/media/image12.jpg" ContentType="image/jpg"/>
  <Override PartName="/ppt/media/image19.jpg" ContentType="image/jpg"/>
  <Override PartName="/ppt/media/image20.jpg" ContentType="image/jpg"/>
  <Override PartName="/ppt/media/image21.jpg" ContentType="image/jpg"/>
  <Override PartName="/ppt/media/image23.jpg" ContentType="image/jpg"/>
  <Override PartName="/ppt/media/image25.jpg" ContentType="image/jpg"/>
  <Override PartName="/ppt/media/image26.jpg" ContentType="image/jp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33"/>
  </p:notesMasterIdLst>
  <p:sldIdLst>
    <p:sldId id="256" r:id="rId5"/>
    <p:sldId id="257" r:id="rId6"/>
    <p:sldId id="258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335" r:id="rId16"/>
    <p:sldId id="337" r:id="rId17"/>
    <p:sldId id="268" r:id="rId18"/>
    <p:sldId id="269" r:id="rId19"/>
    <p:sldId id="270" r:id="rId20"/>
    <p:sldId id="271" r:id="rId21"/>
    <p:sldId id="272" r:id="rId22"/>
    <p:sldId id="279" r:id="rId23"/>
    <p:sldId id="273" r:id="rId24"/>
    <p:sldId id="274" r:id="rId25"/>
    <p:sldId id="278" r:id="rId26"/>
    <p:sldId id="277" r:id="rId27"/>
    <p:sldId id="280" r:id="rId28"/>
    <p:sldId id="309" r:id="rId29"/>
    <p:sldId id="325" r:id="rId30"/>
    <p:sldId id="324" r:id="rId31"/>
    <p:sldId id="276" r:id="rId32"/>
  </p:sldIdLst>
  <p:sldSz cx="18288000" cy="10287000"/>
  <p:notesSz cx="18288000" cy="10287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25" autoAdjust="0"/>
    <p:restoredTop sz="94660"/>
  </p:normalViewPr>
  <p:slideViewPr>
    <p:cSldViewPr>
      <p:cViewPr varScale="1">
        <p:scale>
          <a:sx n="44" d="100"/>
          <a:sy n="44" d="100"/>
        </p:scale>
        <p:origin x="1214" y="53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yan Russell" userId="a77f1307-eb9d-4d25-9c38-ecaf5b619e0c" providerId="ADAL" clId="{7A3D650A-AC48-44D5-89FB-E47893183623}"/>
    <pc:docChg chg="delSld modSld">
      <pc:chgData name="Ryan Russell" userId="a77f1307-eb9d-4d25-9c38-ecaf5b619e0c" providerId="ADAL" clId="{7A3D650A-AC48-44D5-89FB-E47893183623}" dt="2025-02-18T19:00:19.622" v="38" actId="403"/>
      <pc:docMkLst>
        <pc:docMk/>
      </pc:docMkLst>
      <pc:sldChg chg="addSp modSp mod">
        <pc:chgData name="Ryan Russell" userId="a77f1307-eb9d-4d25-9c38-ecaf5b619e0c" providerId="ADAL" clId="{7A3D650A-AC48-44D5-89FB-E47893183623}" dt="2025-02-18T19:00:19.622" v="38" actId="403"/>
        <pc:sldMkLst>
          <pc:docMk/>
          <pc:sldMk cId="0" sldId="273"/>
        </pc:sldMkLst>
        <pc:spChg chg="add mod">
          <ac:chgData name="Ryan Russell" userId="a77f1307-eb9d-4d25-9c38-ecaf5b619e0c" providerId="ADAL" clId="{7A3D650A-AC48-44D5-89FB-E47893183623}" dt="2025-02-18T19:00:19.622" v="38" actId="403"/>
          <ac:spMkLst>
            <pc:docMk/>
            <pc:sldMk cId="0" sldId="273"/>
            <ac:spMk id="5" creationId="{C8FD7BE8-8278-4779-B015-EBE50A6BB07D}"/>
          </ac:spMkLst>
        </pc:spChg>
      </pc:sldChg>
      <pc:sldChg chg="modSp mod">
        <pc:chgData name="Ryan Russell" userId="a77f1307-eb9d-4d25-9c38-ecaf5b619e0c" providerId="ADAL" clId="{7A3D650A-AC48-44D5-89FB-E47893183623}" dt="2025-02-18T18:46:53.820" v="35" actId="20577"/>
        <pc:sldMkLst>
          <pc:docMk/>
          <pc:sldMk cId="623779774" sldId="309"/>
        </pc:sldMkLst>
        <pc:spChg chg="mod">
          <ac:chgData name="Ryan Russell" userId="a77f1307-eb9d-4d25-9c38-ecaf5b619e0c" providerId="ADAL" clId="{7A3D650A-AC48-44D5-89FB-E47893183623}" dt="2025-02-18T18:46:53.820" v="35" actId="20577"/>
          <ac:spMkLst>
            <pc:docMk/>
            <pc:sldMk cId="623779774" sldId="309"/>
            <ac:spMk id="5" creationId="{7DFAAC2A-8A54-4E1D-A23E-D2D5D2BDD537}"/>
          </ac:spMkLst>
        </pc:spChg>
      </pc:sldChg>
      <pc:sldChg chg="del">
        <pc:chgData name="Ryan Russell" userId="a77f1307-eb9d-4d25-9c38-ecaf5b619e0c" providerId="ADAL" clId="{7A3D650A-AC48-44D5-89FB-E47893183623}" dt="2025-02-18T18:46:08.457" v="5" actId="47"/>
        <pc:sldMkLst>
          <pc:docMk/>
          <pc:sldMk cId="3395383433" sldId="326"/>
        </pc:sldMkLst>
      </pc:sldChg>
      <pc:sldChg chg="del">
        <pc:chgData name="Ryan Russell" userId="a77f1307-eb9d-4d25-9c38-ecaf5b619e0c" providerId="ADAL" clId="{7A3D650A-AC48-44D5-89FB-E47893183623}" dt="2025-02-18T18:46:21.558" v="7" actId="47"/>
        <pc:sldMkLst>
          <pc:docMk/>
          <pc:sldMk cId="3908810772" sldId="327"/>
        </pc:sldMkLst>
      </pc:sldChg>
      <pc:sldChg chg="del">
        <pc:chgData name="Ryan Russell" userId="a77f1307-eb9d-4d25-9c38-ecaf5b619e0c" providerId="ADAL" clId="{7A3D650A-AC48-44D5-89FB-E47893183623}" dt="2025-02-18T18:46:15.815" v="6" actId="47"/>
        <pc:sldMkLst>
          <pc:docMk/>
          <pc:sldMk cId="3572715848" sldId="328"/>
        </pc:sldMkLst>
      </pc:sldChg>
      <pc:sldChg chg="del">
        <pc:chgData name="Ryan Russell" userId="a77f1307-eb9d-4d25-9c38-ecaf5b619e0c" providerId="ADAL" clId="{7A3D650A-AC48-44D5-89FB-E47893183623}" dt="2025-02-18T18:46:37.454" v="8" actId="47"/>
        <pc:sldMkLst>
          <pc:docMk/>
          <pc:sldMk cId="974538177" sldId="329"/>
        </pc:sldMkLst>
      </pc:sldChg>
      <pc:sldChg chg="del">
        <pc:chgData name="Ryan Russell" userId="a77f1307-eb9d-4d25-9c38-ecaf5b619e0c" providerId="ADAL" clId="{7A3D650A-AC48-44D5-89FB-E47893183623}" dt="2025-02-18T18:47:12.870" v="36" actId="47"/>
        <pc:sldMkLst>
          <pc:docMk/>
          <pc:sldMk cId="271696706" sldId="330"/>
        </pc:sldMkLst>
      </pc:sldChg>
      <pc:sldChg chg="del">
        <pc:chgData name="Ryan Russell" userId="a77f1307-eb9d-4d25-9c38-ecaf5b619e0c" providerId="ADAL" clId="{7A3D650A-AC48-44D5-89FB-E47893183623}" dt="2025-02-18T18:47:15.659" v="37" actId="47"/>
        <pc:sldMkLst>
          <pc:docMk/>
          <pc:sldMk cId="1597878715" sldId="331"/>
        </pc:sldMkLst>
      </pc:sldChg>
      <pc:sldChg chg="del">
        <pc:chgData name="Ryan Russell" userId="a77f1307-eb9d-4d25-9c38-ecaf5b619e0c" providerId="ADAL" clId="{7A3D650A-AC48-44D5-89FB-E47893183623}" dt="2025-02-18T18:46:08.457" v="5" actId="47"/>
        <pc:sldMkLst>
          <pc:docMk/>
          <pc:sldMk cId="1553027110" sldId="332"/>
        </pc:sldMkLst>
      </pc:sldChg>
      <pc:sldChg chg="del">
        <pc:chgData name="Ryan Russell" userId="a77f1307-eb9d-4d25-9c38-ecaf5b619e0c" providerId="ADAL" clId="{7A3D650A-AC48-44D5-89FB-E47893183623}" dt="2025-02-18T18:46:08.457" v="5" actId="47"/>
        <pc:sldMkLst>
          <pc:docMk/>
          <pc:sldMk cId="4194425674" sldId="33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0358438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949091-C0EE-4D76-A70F-6E922D991076}" type="datetimeFigureOut">
              <a:rPr lang="en-CA" smtClean="0"/>
              <a:t>2025-02-18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343301-67F7-4B1B-81CE-5EB28537BBE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55043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608320" cy="4476872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77A4E7-24E5-4CF8-8044-2A1820E92F54}" type="slidenum">
              <a:rPr lang="en-CA" smtClean="0"/>
              <a:t>24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260662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77A4E7-24E5-4CF8-8044-2A1820E92F54}" type="slidenum">
              <a:rPr lang="en-CA" smtClean="0"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916884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608320" cy="4166992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15"/>
              </a:spcAft>
            </a:pPr>
            <a:endParaRPr lang="en-CA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77A4E7-24E5-4CF8-8044-2A1820E92F54}" type="slidenum">
              <a:rPr lang="en-CA" smtClean="0"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23790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77A4E7-24E5-4CF8-8044-2A1820E92F54}" type="slidenum">
              <a:rPr lang="en-CA" smtClean="0"/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165832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4117847" y="574548"/>
            <a:ext cx="3429000" cy="13655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2249423"/>
            <a:ext cx="18288000" cy="8037830"/>
          </a:xfrm>
          <a:custGeom>
            <a:avLst/>
            <a:gdLst/>
            <a:ahLst/>
            <a:cxnLst/>
            <a:rect l="l" t="t" r="r" b="b"/>
            <a:pathLst>
              <a:path w="18288000" h="8037830">
                <a:moveTo>
                  <a:pt x="0" y="8037576"/>
                </a:moveTo>
                <a:lnTo>
                  <a:pt x="18288000" y="8037576"/>
                </a:lnTo>
                <a:lnTo>
                  <a:pt x="18288000" y="0"/>
                </a:lnTo>
                <a:lnTo>
                  <a:pt x="0" y="0"/>
                </a:lnTo>
                <a:lnTo>
                  <a:pt x="0" y="8037576"/>
                </a:lnTo>
                <a:close/>
              </a:path>
            </a:pathLst>
          </a:custGeom>
          <a:solidFill>
            <a:srgbClr val="91BD3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0" y="2249423"/>
            <a:ext cx="18288000" cy="8037830"/>
          </a:xfrm>
          <a:custGeom>
            <a:avLst/>
            <a:gdLst/>
            <a:ahLst/>
            <a:cxnLst/>
            <a:rect l="l" t="t" r="r" b="b"/>
            <a:pathLst>
              <a:path w="18288000" h="8037830">
                <a:moveTo>
                  <a:pt x="0" y="8037576"/>
                </a:moveTo>
                <a:lnTo>
                  <a:pt x="18288000" y="8037576"/>
                </a:lnTo>
                <a:lnTo>
                  <a:pt x="18288000" y="0"/>
                </a:lnTo>
                <a:lnTo>
                  <a:pt x="0" y="0"/>
                </a:lnTo>
                <a:lnTo>
                  <a:pt x="0" y="8037576"/>
                </a:lnTo>
                <a:close/>
              </a:path>
            </a:pathLst>
          </a:custGeom>
          <a:ln w="12192">
            <a:solidFill>
              <a:srgbClr val="698A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100194" y="581914"/>
            <a:ext cx="10087610" cy="939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1" i="0">
                <a:solidFill>
                  <a:srgbClr val="006699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600" b="0" i="0">
                <a:solidFill>
                  <a:srgbClr val="91BD37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rgbClr val="2C2C2C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600" b="0" i="0">
                <a:solidFill>
                  <a:srgbClr val="91BD37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2/18/2025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600" b="0" i="0">
                <a:solidFill>
                  <a:srgbClr val="91BD37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2/18/2025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2/18/2025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een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64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58895" y="1128776"/>
            <a:ext cx="10570209" cy="1936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600" b="0" i="0">
                <a:solidFill>
                  <a:srgbClr val="91BD37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52041" y="1843888"/>
            <a:ext cx="14583917" cy="64420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rgbClr val="2C2C2C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camosun.ca/programs-courses/find-program/nursing-baccalaureate-science#money" TargetMode="External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amosun.ca/programs-courses/find-program/nursing-baccalaureate-science#more" TargetMode="External"/><Relationship Id="rId5" Type="http://schemas.openxmlformats.org/officeDocument/2006/relationships/image" Target="../media/image14.png"/><Relationship Id="rId4" Type="http://schemas.openxmlformats.org/officeDocument/2006/relationships/hyperlink" Target="http://camosun.ca/learn/programs/nursing/" TargetMode="External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spe.healthcarebc.ca/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apply.educationplannerbc.ca/apply/complete-application/camosun/587482D5-F5F5-418A-9476-31C24C864958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camosun.ca/programs-courses/find-program/nursing-baccalaureate-science#admission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debdelaney@camosun.ca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://camosun.ca/learn/school/health-human-services/student-info/index.html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://camosun.ca/services/financial-aid/" TargetMode="External"/><Relationship Id="rId13" Type="http://schemas.openxmlformats.org/officeDocument/2006/relationships/image" Target="../media/image35.png"/><Relationship Id="rId18" Type="http://schemas.openxmlformats.org/officeDocument/2006/relationships/hyperlink" Target="http://camosun.ca/services/counselling-centre/" TargetMode="External"/><Relationship Id="rId3" Type="http://schemas.openxmlformats.org/officeDocument/2006/relationships/image" Target="../media/image30.png"/><Relationship Id="rId21" Type="http://schemas.openxmlformats.org/officeDocument/2006/relationships/image" Target="../media/image39.jpg"/><Relationship Id="rId7" Type="http://schemas.openxmlformats.org/officeDocument/2006/relationships/image" Target="../media/image32.jpg"/><Relationship Id="rId12" Type="http://schemas.openxmlformats.org/officeDocument/2006/relationships/hyperlink" Target="http://camosun.ca/services/child-care/programs.html" TargetMode="External"/><Relationship Id="rId17" Type="http://schemas.openxmlformats.org/officeDocument/2006/relationships/image" Target="../media/image37.jpg"/><Relationship Id="rId2" Type="http://schemas.openxmlformats.org/officeDocument/2006/relationships/hyperlink" Target="http://camosunstudent.org/" TargetMode="External"/><Relationship Id="rId16" Type="http://schemas.openxmlformats.org/officeDocument/2006/relationships/hyperlink" Target="http://camosun.ca/services/disability-resource-centre/" TargetMode="External"/><Relationship Id="rId20" Type="http://schemas.openxmlformats.org/officeDocument/2006/relationships/hyperlink" Target="http://camosun.ca/services/admissions/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camosun.ca/sports/fitness-recreation/" TargetMode="External"/><Relationship Id="rId11" Type="http://schemas.openxmlformats.org/officeDocument/2006/relationships/image" Target="../media/image34.jpg"/><Relationship Id="rId5" Type="http://schemas.openxmlformats.org/officeDocument/2006/relationships/image" Target="../media/image31.jpg"/><Relationship Id="rId15" Type="http://schemas.openxmlformats.org/officeDocument/2006/relationships/image" Target="../media/image36.jpg"/><Relationship Id="rId23" Type="http://schemas.openxmlformats.org/officeDocument/2006/relationships/image" Target="../media/image40.jpg"/><Relationship Id="rId10" Type="http://schemas.openxmlformats.org/officeDocument/2006/relationships/hyperlink" Target="http://camosun.ca/services/academic-advising/" TargetMode="External"/><Relationship Id="rId19" Type="http://schemas.openxmlformats.org/officeDocument/2006/relationships/image" Target="../media/image38.jpg"/><Relationship Id="rId4" Type="http://schemas.openxmlformats.org/officeDocument/2006/relationships/hyperlink" Target="http://camosun.ca/learn/school/indigenous-education-community-connections/students/index.html" TargetMode="External"/><Relationship Id="rId9" Type="http://schemas.openxmlformats.org/officeDocument/2006/relationships/image" Target="../media/image33.jpg"/><Relationship Id="rId14" Type="http://schemas.openxmlformats.org/officeDocument/2006/relationships/hyperlink" Target="http://camosun.ca/services/writing-centre/" TargetMode="External"/><Relationship Id="rId22" Type="http://schemas.openxmlformats.org/officeDocument/2006/relationships/hyperlink" Target="http://camosun.ca/learn/areas/academic-upgrading.html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camosun.ca/registration-records/financial-aid-awards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hyperlink" Target="mailto:financialaid@camosun.ca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mailto:DebDelaney@camosun.ca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Humbler@camosun.ca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na-aiic.ca/~/media/cna/page-content/pdf-en/framework-for-the-pracice-of-registered-nurses-in-canada.pdf?la=en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905761" y="4335271"/>
            <a:ext cx="14102715" cy="2769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1905" algn="ctr">
              <a:lnSpc>
                <a:spcPct val="100000"/>
              </a:lnSpc>
              <a:spcBef>
                <a:spcPts val="100"/>
              </a:spcBef>
            </a:pPr>
            <a:r>
              <a:rPr sz="6000" b="1" spc="-35" dirty="0">
                <a:solidFill>
                  <a:srgbClr val="FFFFFF"/>
                </a:solidFill>
                <a:latin typeface="Calibri"/>
                <a:cs typeface="Calibri"/>
              </a:rPr>
              <a:t>Welcome </a:t>
            </a:r>
            <a:r>
              <a:rPr sz="6000" b="1" spc="-30" dirty="0">
                <a:solidFill>
                  <a:srgbClr val="FFFFFF"/>
                </a:solidFill>
                <a:latin typeface="Calibri"/>
                <a:cs typeface="Calibri"/>
              </a:rPr>
              <a:t>to </a:t>
            </a:r>
            <a:r>
              <a:rPr sz="6000" b="1" dirty="0">
                <a:solidFill>
                  <a:srgbClr val="FFFFFF"/>
                </a:solidFill>
                <a:latin typeface="Calibri"/>
                <a:cs typeface="Calibri"/>
              </a:rPr>
              <a:t>the Camosun </a:t>
            </a:r>
            <a:r>
              <a:rPr sz="6000" b="1" spc="-5" dirty="0">
                <a:solidFill>
                  <a:srgbClr val="FFFFFF"/>
                </a:solidFill>
                <a:latin typeface="Calibri"/>
                <a:cs typeface="Calibri"/>
              </a:rPr>
              <a:t>College </a:t>
            </a:r>
            <a:r>
              <a:rPr sz="6000" b="1" dirty="0">
                <a:solidFill>
                  <a:srgbClr val="FFFFFF"/>
                </a:solidFill>
                <a:latin typeface="Calibri"/>
                <a:cs typeface="Calibri"/>
              </a:rPr>
              <a:t>and  </a:t>
            </a:r>
            <a:r>
              <a:rPr sz="6000" b="1" spc="-15" dirty="0">
                <a:solidFill>
                  <a:srgbClr val="FFFFFF"/>
                </a:solidFill>
                <a:latin typeface="Calibri"/>
                <a:cs typeface="Calibri"/>
              </a:rPr>
              <a:t>University </a:t>
            </a:r>
            <a:r>
              <a:rPr sz="6000" b="1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6000" b="1" spc="-10" dirty="0">
                <a:solidFill>
                  <a:srgbClr val="FFFFFF"/>
                </a:solidFill>
                <a:latin typeface="Calibri"/>
                <a:cs typeface="Calibri"/>
              </a:rPr>
              <a:t>Victoria </a:t>
            </a:r>
            <a:r>
              <a:rPr sz="6000" b="1" spc="-15" dirty="0">
                <a:solidFill>
                  <a:srgbClr val="FFFFFF"/>
                </a:solidFill>
                <a:latin typeface="Calibri"/>
                <a:cs typeface="Calibri"/>
              </a:rPr>
              <a:t>Nursing </a:t>
            </a:r>
            <a:r>
              <a:rPr sz="6000" b="1" spc="-5" dirty="0">
                <a:solidFill>
                  <a:srgbClr val="FFFFFF"/>
                </a:solidFill>
                <a:latin typeface="Calibri"/>
                <a:cs typeface="Calibri"/>
              </a:rPr>
              <a:t>(BSN) </a:t>
            </a:r>
            <a:r>
              <a:rPr sz="6000" b="1" spc="-30" dirty="0">
                <a:solidFill>
                  <a:srgbClr val="FFFFFF"/>
                </a:solidFill>
                <a:latin typeface="Calibri"/>
                <a:cs typeface="Calibri"/>
              </a:rPr>
              <a:t>Program  </a:t>
            </a:r>
            <a:r>
              <a:rPr sz="6000" b="1" spc="-20" dirty="0">
                <a:solidFill>
                  <a:srgbClr val="FFFFFF"/>
                </a:solidFill>
                <a:latin typeface="Calibri"/>
                <a:cs typeface="Calibri"/>
              </a:rPr>
              <a:t>Information</a:t>
            </a:r>
            <a:r>
              <a:rPr sz="60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0" b="1" dirty="0">
                <a:solidFill>
                  <a:srgbClr val="FFFFFF"/>
                </a:solidFill>
                <a:latin typeface="Calibri"/>
                <a:cs typeface="Calibri"/>
              </a:rPr>
              <a:t>Session</a:t>
            </a:r>
            <a:endParaRPr sz="60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113788" y="363473"/>
            <a:ext cx="1304410" cy="15509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433435" marR="508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University  </a:t>
            </a:r>
            <a:r>
              <a:rPr dirty="0"/>
              <a:t>of</a:t>
            </a:r>
            <a:r>
              <a:rPr spc="-65" dirty="0"/>
              <a:t> </a:t>
            </a:r>
            <a:r>
              <a:rPr spc="-10" dirty="0"/>
              <a:t>Victoria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3200400" cy="10286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836545" y="1005967"/>
            <a:ext cx="6996430" cy="1031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0" dirty="0"/>
              <a:t>Overview </a:t>
            </a:r>
            <a:r>
              <a:rPr spc="-25" dirty="0"/>
              <a:t>of</a:t>
            </a:r>
            <a:r>
              <a:rPr spc="-280" dirty="0"/>
              <a:t> </a:t>
            </a:r>
            <a:r>
              <a:rPr spc="-90" dirty="0"/>
              <a:t>Program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924427" y="3193895"/>
            <a:ext cx="11186795" cy="4681855"/>
          </a:xfrm>
          <a:prstGeom prst="rect">
            <a:avLst/>
          </a:prstGeom>
        </p:spPr>
        <p:txBody>
          <a:bodyPr vert="horz" wrap="square" lIns="0" tIns="12065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950"/>
              </a:spcBef>
              <a:buFont typeface="Arial"/>
              <a:buChar char="•"/>
              <a:tabLst>
                <a:tab pos="355600" algn="l"/>
                <a:tab pos="1698625" algn="l"/>
                <a:tab pos="5057775" algn="l"/>
              </a:tabLst>
            </a:pPr>
            <a:r>
              <a:rPr sz="5400" spc="-35" dirty="0">
                <a:solidFill>
                  <a:srgbClr val="2C2C2C"/>
                </a:solidFill>
                <a:latin typeface="Calibri"/>
                <a:cs typeface="Calibri"/>
              </a:rPr>
              <a:t>First	</a:t>
            </a:r>
            <a:r>
              <a:rPr sz="5400" dirty="0">
                <a:solidFill>
                  <a:srgbClr val="2C2C2C"/>
                </a:solidFill>
                <a:latin typeface="Calibri"/>
                <a:cs typeface="Calibri"/>
              </a:rPr>
              <a:t>2.5</a:t>
            </a:r>
            <a:r>
              <a:rPr sz="5400" spc="5" dirty="0">
                <a:solidFill>
                  <a:srgbClr val="2C2C2C"/>
                </a:solidFill>
                <a:latin typeface="Calibri"/>
                <a:cs typeface="Calibri"/>
              </a:rPr>
              <a:t> </a:t>
            </a:r>
            <a:r>
              <a:rPr sz="5400" spc="-30" dirty="0">
                <a:solidFill>
                  <a:srgbClr val="2C2C2C"/>
                </a:solidFill>
                <a:latin typeface="Calibri"/>
                <a:cs typeface="Calibri"/>
              </a:rPr>
              <a:t>years</a:t>
            </a:r>
            <a:r>
              <a:rPr sz="5400" dirty="0">
                <a:solidFill>
                  <a:srgbClr val="2C2C2C"/>
                </a:solidFill>
                <a:latin typeface="Calibri"/>
                <a:cs typeface="Calibri"/>
              </a:rPr>
              <a:t> </a:t>
            </a:r>
            <a:r>
              <a:rPr sz="5400" spc="-20" dirty="0">
                <a:solidFill>
                  <a:srgbClr val="2C2C2C"/>
                </a:solidFill>
                <a:latin typeface="Calibri"/>
                <a:cs typeface="Calibri"/>
              </a:rPr>
              <a:t>at	</a:t>
            </a:r>
            <a:r>
              <a:rPr sz="5400" spc="-5" dirty="0">
                <a:solidFill>
                  <a:srgbClr val="2C2C2C"/>
                </a:solidFill>
                <a:latin typeface="Calibri"/>
                <a:cs typeface="Calibri"/>
              </a:rPr>
              <a:t>Camosun</a:t>
            </a:r>
            <a:endParaRPr sz="54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850"/>
              </a:spcBef>
              <a:buFont typeface="Arial"/>
              <a:buChar char="•"/>
              <a:tabLst>
                <a:tab pos="355600" algn="l"/>
              </a:tabLst>
            </a:pPr>
            <a:r>
              <a:rPr sz="5400" spc="-25" dirty="0">
                <a:solidFill>
                  <a:srgbClr val="2C2C2C"/>
                </a:solidFill>
                <a:latin typeface="Calibri"/>
                <a:cs typeface="Calibri"/>
              </a:rPr>
              <a:t>Next </a:t>
            </a:r>
            <a:r>
              <a:rPr sz="5400" dirty="0">
                <a:solidFill>
                  <a:srgbClr val="2C2C2C"/>
                </a:solidFill>
                <a:latin typeface="Calibri"/>
                <a:cs typeface="Calibri"/>
              </a:rPr>
              <a:t>1.5 </a:t>
            </a:r>
            <a:r>
              <a:rPr sz="5400" spc="-30" dirty="0">
                <a:solidFill>
                  <a:srgbClr val="2C2C2C"/>
                </a:solidFill>
                <a:latin typeface="Calibri"/>
                <a:cs typeface="Calibri"/>
              </a:rPr>
              <a:t>years </a:t>
            </a:r>
            <a:r>
              <a:rPr sz="5400" spc="-25" dirty="0">
                <a:solidFill>
                  <a:srgbClr val="2C2C2C"/>
                </a:solidFill>
                <a:latin typeface="Calibri"/>
                <a:cs typeface="Calibri"/>
              </a:rPr>
              <a:t>at</a:t>
            </a:r>
            <a:r>
              <a:rPr sz="5400" spc="70" dirty="0">
                <a:solidFill>
                  <a:srgbClr val="2C2C2C"/>
                </a:solidFill>
                <a:latin typeface="Calibri"/>
                <a:cs typeface="Calibri"/>
              </a:rPr>
              <a:t> </a:t>
            </a:r>
            <a:r>
              <a:rPr sz="5400" dirty="0">
                <a:solidFill>
                  <a:srgbClr val="2C2C2C"/>
                </a:solidFill>
                <a:latin typeface="Calibri"/>
                <a:cs typeface="Calibri"/>
              </a:rPr>
              <a:t>UVIC</a:t>
            </a:r>
            <a:endParaRPr sz="54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855"/>
              </a:spcBef>
              <a:buFont typeface="Arial"/>
              <a:buChar char="•"/>
              <a:tabLst>
                <a:tab pos="355600" algn="l"/>
              </a:tabLst>
            </a:pPr>
            <a:r>
              <a:rPr sz="5400" spc="-95" dirty="0">
                <a:solidFill>
                  <a:srgbClr val="2C2C2C"/>
                </a:solidFill>
                <a:latin typeface="Calibri"/>
                <a:cs typeface="Calibri"/>
              </a:rPr>
              <a:t>Years </a:t>
            </a:r>
            <a:r>
              <a:rPr sz="5400" dirty="0">
                <a:solidFill>
                  <a:srgbClr val="2C2C2C"/>
                </a:solidFill>
                <a:latin typeface="Calibri"/>
                <a:cs typeface="Calibri"/>
              </a:rPr>
              <a:t>1 &amp; 2 </a:t>
            </a:r>
            <a:r>
              <a:rPr sz="5400" spc="-20" dirty="0">
                <a:solidFill>
                  <a:srgbClr val="2C2C2C"/>
                </a:solidFill>
                <a:latin typeface="Calibri"/>
                <a:cs typeface="Calibri"/>
              </a:rPr>
              <a:t>go </a:t>
            </a:r>
            <a:r>
              <a:rPr sz="5400" spc="-25" dirty="0">
                <a:solidFill>
                  <a:srgbClr val="2C2C2C"/>
                </a:solidFill>
                <a:latin typeface="Calibri"/>
                <a:cs typeface="Calibri"/>
              </a:rPr>
              <a:t>from </a:t>
            </a:r>
            <a:r>
              <a:rPr sz="5400" spc="-10" dirty="0">
                <a:solidFill>
                  <a:srgbClr val="2C2C2C"/>
                </a:solidFill>
                <a:latin typeface="Calibri"/>
                <a:cs typeface="Calibri"/>
              </a:rPr>
              <a:t>September </a:t>
            </a:r>
            <a:r>
              <a:rPr sz="5400" spc="-25" dirty="0">
                <a:solidFill>
                  <a:srgbClr val="2C2C2C"/>
                </a:solidFill>
                <a:latin typeface="Calibri"/>
                <a:cs typeface="Calibri"/>
              </a:rPr>
              <a:t>to</a:t>
            </a:r>
            <a:r>
              <a:rPr sz="5400" spc="55" dirty="0">
                <a:solidFill>
                  <a:srgbClr val="2C2C2C"/>
                </a:solidFill>
                <a:latin typeface="Calibri"/>
                <a:cs typeface="Calibri"/>
              </a:rPr>
              <a:t> </a:t>
            </a:r>
            <a:r>
              <a:rPr sz="5400" dirty="0">
                <a:solidFill>
                  <a:srgbClr val="2C2C2C"/>
                </a:solidFill>
                <a:latin typeface="Calibri"/>
                <a:cs typeface="Calibri"/>
              </a:rPr>
              <a:t>June</a:t>
            </a:r>
            <a:endParaRPr sz="54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850"/>
              </a:spcBef>
              <a:buFont typeface="Arial"/>
              <a:buChar char="•"/>
              <a:tabLst>
                <a:tab pos="355600" algn="l"/>
              </a:tabLst>
            </a:pPr>
            <a:r>
              <a:rPr sz="5400" spc="-100" dirty="0">
                <a:solidFill>
                  <a:srgbClr val="2C2C2C"/>
                </a:solidFill>
                <a:latin typeface="Calibri"/>
                <a:cs typeface="Calibri"/>
              </a:rPr>
              <a:t>Year </a:t>
            </a:r>
            <a:r>
              <a:rPr sz="5400" dirty="0">
                <a:solidFill>
                  <a:srgbClr val="2C2C2C"/>
                </a:solidFill>
                <a:latin typeface="Calibri"/>
                <a:cs typeface="Calibri"/>
              </a:rPr>
              <a:t>3 is </a:t>
            </a:r>
            <a:r>
              <a:rPr sz="5400" spc="-30" dirty="0">
                <a:solidFill>
                  <a:srgbClr val="2C2C2C"/>
                </a:solidFill>
                <a:latin typeface="Calibri"/>
                <a:cs typeface="Calibri"/>
              </a:rPr>
              <a:t>from </a:t>
            </a:r>
            <a:r>
              <a:rPr sz="5400" spc="-10" dirty="0">
                <a:solidFill>
                  <a:srgbClr val="2C2C2C"/>
                </a:solidFill>
                <a:latin typeface="Calibri"/>
                <a:cs typeface="Calibri"/>
              </a:rPr>
              <a:t>September </a:t>
            </a:r>
            <a:r>
              <a:rPr sz="5400" spc="-25" dirty="0">
                <a:solidFill>
                  <a:srgbClr val="2C2C2C"/>
                </a:solidFill>
                <a:latin typeface="Calibri"/>
                <a:cs typeface="Calibri"/>
              </a:rPr>
              <a:t>to</a:t>
            </a:r>
            <a:r>
              <a:rPr sz="5400" spc="130" dirty="0">
                <a:solidFill>
                  <a:srgbClr val="2C2C2C"/>
                </a:solidFill>
                <a:latin typeface="Calibri"/>
                <a:cs typeface="Calibri"/>
              </a:rPr>
              <a:t> </a:t>
            </a:r>
            <a:r>
              <a:rPr sz="5400" dirty="0">
                <a:solidFill>
                  <a:srgbClr val="2C2C2C"/>
                </a:solidFill>
                <a:latin typeface="Calibri"/>
                <a:cs typeface="Calibri"/>
              </a:rPr>
              <a:t>July</a:t>
            </a:r>
            <a:endParaRPr sz="54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855"/>
              </a:spcBef>
              <a:buFont typeface="Arial"/>
              <a:buChar char="•"/>
              <a:tabLst>
                <a:tab pos="355600" algn="l"/>
              </a:tabLst>
            </a:pPr>
            <a:r>
              <a:rPr sz="5400" spc="-100" dirty="0">
                <a:solidFill>
                  <a:srgbClr val="2C2C2C"/>
                </a:solidFill>
                <a:latin typeface="Calibri"/>
                <a:cs typeface="Calibri"/>
              </a:rPr>
              <a:t>Year </a:t>
            </a:r>
            <a:r>
              <a:rPr sz="5400" dirty="0">
                <a:solidFill>
                  <a:srgbClr val="2C2C2C"/>
                </a:solidFill>
                <a:latin typeface="Calibri"/>
                <a:cs typeface="Calibri"/>
              </a:rPr>
              <a:t>4 is </a:t>
            </a:r>
            <a:r>
              <a:rPr sz="5400" spc="-30" dirty="0">
                <a:solidFill>
                  <a:srgbClr val="2C2C2C"/>
                </a:solidFill>
                <a:latin typeface="Calibri"/>
                <a:cs typeface="Calibri"/>
              </a:rPr>
              <a:t>from </a:t>
            </a:r>
            <a:r>
              <a:rPr sz="5400" spc="-10" dirty="0">
                <a:solidFill>
                  <a:srgbClr val="2C2C2C"/>
                </a:solidFill>
                <a:latin typeface="Calibri"/>
                <a:cs typeface="Calibri"/>
              </a:rPr>
              <a:t>September </a:t>
            </a:r>
            <a:r>
              <a:rPr sz="5400" spc="-25" dirty="0">
                <a:solidFill>
                  <a:srgbClr val="2C2C2C"/>
                </a:solidFill>
                <a:latin typeface="Calibri"/>
                <a:cs typeface="Calibri"/>
              </a:rPr>
              <a:t>to</a:t>
            </a:r>
            <a:r>
              <a:rPr sz="5400" spc="130" dirty="0">
                <a:solidFill>
                  <a:srgbClr val="2C2C2C"/>
                </a:solidFill>
                <a:latin typeface="Calibri"/>
                <a:cs typeface="Calibri"/>
              </a:rPr>
              <a:t> </a:t>
            </a:r>
            <a:r>
              <a:rPr sz="5400" spc="-5" dirty="0">
                <a:solidFill>
                  <a:srgbClr val="2C2C2C"/>
                </a:solidFill>
                <a:latin typeface="Calibri"/>
                <a:cs typeface="Calibri"/>
              </a:rPr>
              <a:t>April</a:t>
            </a:r>
            <a:endParaRPr sz="5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383267"/>
            <a:ext cx="18288000" cy="904240"/>
          </a:xfrm>
          <a:custGeom>
            <a:avLst/>
            <a:gdLst/>
            <a:ahLst/>
            <a:cxnLst/>
            <a:rect l="l" t="t" r="r" b="b"/>
            <a:pathLst>
              <a:path w="18288000" h="904240">
                <a:moveTo>
                  <a:pt x="0" y="903732"/>
                </a:moveTo>
                <a:lnTo>
                  <a:pt x="18288000" y="903732"/>
                </a:lnTo>
                <a:lnTo>
                  <a:pt x="18288000" y="0"/>
                </a:lnTo>
                <a:lnTo>
                  <a:pt x="0" y="0"/>
                </a:lnTo>
                <a:lnTo>
                  <a:pt x="0" y="903732"/>
                </a:lnTo>
                <a:close/>
              </a:path>
            </a:pathLst>
          </a:custGeom>
          <a:solidFill>
            <a:srgbClr val="91BD3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9383267"/>
            <a:ext cx="18288000" cy="904240"/>
          </a:xfrm>
          <a:custGeom>
            <a:avLst/>
            <a:gdLst/>
            <a:ahLst/>
            <a:cxnLst/>
            <a:rect l="l" t="t" r="r" b="b"/>
            <a:pathLst>
              <a:path w="18288000" h="904240">
                <a:moveTo>
                  <a:pt x="0" y="903732"/>
                </a:moveTo>
                <a:lnTo>
                  <a:pt x="18288000" y="903732"/>
                </a:lnTo>
                <a:lnTo>
                  <a:pt x="18288000" y="0"/>
                </a:lnTo>
                <a:lnTo>
                  <a:pt x="0" y="0"/>
                </a:lnTo>
                <a:lnTo>
                  <a:pt x="0" y="903732"/>
                </a:lnTo>
                <a:close/>
              </a:path>
            </a:pathLst>
          </a:custGeom>
          <a:ln w="12192">
            <a:solidFill>
              <a:srgbClr val="698A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48155" y="621791"/>
            <a:ext cx="3278124" cy="12816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996945" y="2815285"/>
            <a:ext cx="1102296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b="1" spc="-25" dirty="0">
                <a:latin typeface="Calibri"/>
                <a:cs typeface="Calibri"/>
              </a:rPr>
              <a:t>Review </a:t>
            </a:r>
            <a:r>
              <a:rPr sz="5400" b="1" dirty="0">
                <a:latin typeface="Calibri"/>
                <a:cs typeface="Calibri"/>
              </a:rPr>
              <a:t>the BSN </a:t>
            </a:r>
            <a:r>
              <a:rPr sz="5400" b="1" spc="-30" dirty="0">
                <a:latin typeface="Calibri"/>
                <a:cs typeface="Calibri"/>
              </a:rPr>
              <a:t>program </a:t>
            </a:r>
            <a:r>
              <a:rPr sz="5400" b="1" spc="-20" dirty="0">
                <a:latin typeface="Calibri"/>
                <a:cs typeface="Calibri"/>
              </a:rPr>
              <a:t>pages</a:t>
            </a:r>
            <a:r>
              <a:rPr sz="5400" b="1" spc="-10" dirty="0">
                <a:latin typeface="Calibri"/>
                <a:cs typeface="Calibri"/>
              </a:rPr>
              <a:t> </a:t>
            </a:r>
            <a:r>
              <a:rPr sz="5400" b="1" dirty="0">
                <a:latin typeface="Calibri"/>
                <a:cs typeface="Calibri"/>
              </a:rPr>
              <a:t>online: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769364" y="4744211"/>
            <a:ext cx="3641598" cy="29268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241295" y="5961126"/>
            <a:ext cx="269684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25" dirty="0">
                <a:solidFill>
                  <a:srgbClr val="FFFFFF"/>
                </a:solidFill>
                <a:latin typeface="Calibri"/>
                <a:cs typeface="Calibri"/>
                <a:hlinkClick r:id="rId4"/>
              </a:rPr>
              <a:t>Program</a:t>
            </a:r>
            <a:r>
              <a:rPr sz="2800" spc="-30" dirty="0">
                <a:solidFill>
                  <a:srgbClr val="FFFFFF"/>
                </a:solidFill>
                <a:latin typeface="Calibri"/>
                <a:cs typeface="Calibri"/>
                <a:hlinkClick r:id="rId4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Calibri"/>
                <a:cs typeface="Calibri"/>
                <a:hlinkClick r:id="rId4"/>
              </a:rPr>
              <a:t>Overview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749795" y="4744211"/>
            <a:ext cx="3643122" cy="292684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7910576" y="5927597"/>
            <a:ext cx="132524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15" dirty="0">
                <a:solidFill>
                  <a:srgbClr val="FFFFFF"/>
                </a:solidFill>
                <a:latin typeface="Calibri"/>
                <a:cs typeface="Calibri"/>
                <a:hlinkClick r:id="rId6"/>
              </a:rPr>
              <a:t>Courses</a:t>
            </a:r>
            <a:endParaRPr sz="3200" dirty="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1766804" y="4724400"/>
            <a:ext cx="3641598" cy="292836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3137261" y="5907481"/>
            <a:ext cx="90678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  <a:hlinkClick r:id="rId8"/>
              </a:rPr>
              <a:t>Co</a:t>
            </a:r>
            <a:r>
              <a:rPr sz="3200" spc="-50" dirty="0">
                <a:solidFill>
                  <a:srgbClr val="FFFFFF"/>
                </a:solidFill>
                <a:latin typeface="Calibri"/>
                <a:cs typeface="Calibri"/>
                <a:hlinkClick r:id="rId8"/>
              </a:rPr>
              <a:t>s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  <a:hlinkClick r:id="rId8"/>
              </a:rPr>
              <a:t>ts</a:t>
            </a:r>
            <a:endParaRPr sz="3200" dirty="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447032" y="6460235"/>
            <a:ext cx="717803" cy="77114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801100" y="6440423"/>
            <a:ext cx="717803" cy="77114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3755623" y="6498335"/>
            <a:ext cx="717803" cy="77114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A8AA9C9-094A-4F09-92D8-CF18CA53FEA6}"/>
              </a:ext>
            </a:extLst>
          </p:cNvPr>
          <p:cNvSpPr txBox="1"/>
          <p:nvPr/>
        </p:nvSpPr>
        <p:spPr>
          <a:xfrm>
            <a:off x="6749795" y="7710148"/>
            <a:ext cx="36431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Note</a:t>
            </a:r>
            <a:r>
              <a:rPr lang="en-US" dirty="0"/>
              <a:t>: Program refresh starting in Fall 2025. Course changes not reflected in the 2024-2025 academic calendar</a:t>
            </a:r>
            <a:endParaRPr lang="en-CA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6AAC7-DC32-447F-865E-961ABCBE0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0" y="887811"/>
            <a:ext cx="8942704" cy="1015663"/>
          </a:xfrm>
        </p:spPr>
        <p:txBody>
          <a:bodyPr/>
          <a:lstStyle/>
          <a:p>
            <a:r>
              <a:rPr lang="en-US" dirty="0"/>
              <a:t>Program Overview</a:t>
            </a:r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23B2A0-7C27-457F-9024-54322B3D62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8374" b="3505"/>
          <a:stretch/>
        </p:blipFill>
        <p:spPr>
          <a:xfrm>
            <a:off x="1744417" y="3709077"/>
            <a:ext cx="10599983" cy="4177623"/>
          </a:xfrm>
          <a:prstGeom prst="rect">
            <a:avLst/>
          </a:prstGeom>
        </p:spPr>
      </p:pic>
      <p:sp>
        <p:nvSpPr>
          <p:cNvPr id="6" name="object 4">
            <a:extLst>
              <a:ext uri="{FF2B5EF4-FFF2-40B4-BE49-F238E27FC236}">
                <a16:creationId xmlns:a16="http://schemas.microsoft.com/office/drawing/2014/main" id="{86DE6ACB-660F-4D87-ADD1-31D00559A904}"/>
              </a:ext>
            </a:extLst>
          </p:cNvPr>
          <p:cNvSpPr/>
          <p:nvPr/>
        </p:nvSpPr>
        <p:spPr>
          <a:xfrm>
            <a:off x="1248155" y="621791"/>
            <a:ext cx="3278124" cy="12816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FEFF29-247F-417D-93F1-7133BC556631}"/>
              </a:ext>
            </a:extLst>
          </p:cNvPr>
          <p:cNvSpPr txBox="1"/>
          <p:nvPr/>
        </p:nvSpPr>
        <p:spPr>
          <a:xfrm>
            <a:off x="13411200" y="5143500"/>
            <a:ext cx="387785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/>
              <a:t>Competitive Entry</a:t>
            </a:r>
          </a:p>
          <a:p>
            <a:endParaRPr lang="en-US" dirty="0"/>
          </a:p>
          <a:p>
            <a:r>
              <a:rPr lang="en-US" sz="2000" b="1" dirty="0"/>
              <a:t>Next intake</a:t>
            </a:r>
            <a:r>
              <a:rPr lang="en-US" dirty="0"/>
              <a:t>: Fall 2026</a:t>
            </a:r>
          </a:p>
          <a:p>
            <a:endParaRPr lang="en-US" dirty="0"/>
          </a:p>
          <a:p>
            <a:r>
              <a:rPr lang="en-US" sz="2000" b="1" dirty="0"/>
              <a:t>Application date</a:t>
            </a:r>
            <a:r>
              <a:rPr lang="en-US" dirty="0"/>
              <a:t>: starting in Fall 2025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8974425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A7A17-FA76-40C0-8DA6-EFF7A92AC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5400" y="1128776"/>
            <a:ext cx="9323704" cy="1015663"/>
          </a:xfrm>
        </p:spPr>
        <p:txBody>
          <a:bodyPr/>
          <a:lstStyle/>
          <a:p>
            <a:r>
              <a:rPr lang="en-US" dirty="0"/>
              <a:t>Costs </a:t>
            </a:r>
            <a:r>
              <a:rPr lang="en-US" sz="4400" dirty="0"/>
              <a:t>(Approximate)</a:t>
            </a:r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4EDDD0-5448-4142-A7B6-F007D7C41D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0269" y="2476500"/>
            <a:ext cx="12233965" cy="6124834"/>
          </a:xfrm>
          <a:prstGeom prst="rect">
            <a:avLst/>
          </a:prstGeom>
        </p:spPr>
      </p:pic>
      <p:sp>
        <p:nvSpPr>
          <p:cNvPr id="6" name="object 4">
            <a:extLst>
              <a:ext uri="{FF2B5EF4-FFF2-40B4-BE49-F238E27FC236}">
                <a16:creationId xmlns:a16="http://schemas.microsoft.com/office/drawing/2014/main" id="{B455DD5C-3F41-4B39-8AB0-87A3766D4FAF}"/>
              </a:ext>
            </a:extLst>
          </p:cNvPr>
          <p:cNvSpPr/>
          <p:nvPr/>
        </p:nvSpPr>
        <p:spPr>
          <a:xfrm>
            <a:off x="1248155" y="621791"/>
            <a:ext cx="3278124" cy="12816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591365-A5E7-419F-90C9-605BB0DCA925}"/>
              </a:ext>
            </a:extLst>
          </p:cNvPr>
          <p:cNvSpPr txBox="1"/>
          <p:nvPr/>
        </p:nvSpPr>
        <p:spPr>
          <a:xfrm>
            <a:off x="10668000" y="5676900"/>
            <a:ext cx="29042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(At Camosun College only)</a:t>
            </a:r>
            <a:endParaRPr lang="en-CA" sz="2000" i="1" dirty="0"/>
          </a:p>
        </p:txBody>
      </p:sp>
    </p:spTree>
    <p:extLst>
      <p:ext uri="{BB962C8B-B14F-4D97-AF65-F5344CB8AC3E}">
        <p14:creationId xmlns:p14="http://schemas.microsoft.com/office/powerpoint/2010/main" val="14949033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3200400" cy="10286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25396" y="388111"/>
            <a:ext cx="16667737" cy="1031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Is </a:t>
            </a:r>
            <a:r>
              <a:rPr dirty="0"/>
              <a:t>a </a:t>
            </a:r>
            <a:r>
              <a:rPr spc="-70" dirty="0"/>
              <a:t>career </a:t>
            </a:r>
            <a:r>
              <a:rPr spc="-25" dirty="0"/>
              <a:t>as </a:t>
            </a:r>
            <a:r>
              <a:rPr dirty="0"/>
              <a:t>a </a:t>
            </a:r>
            <a:r>
              <a:rPr spc="-85" dirty="0"/>
              <a:t>Registered </a:t>
            </a:r>
            <a:r>
              <a:rPr spc="-70" dirty="0"/>
              <a:t>Nurse </a:t>
            </a:r>
            <a:r>
              <a:rPr spc="-80" dirty="0"/>
              <a:t>for</a:t>
            </a:r>
            <a:r>
              <a:rPr spc="-570" dirty="0"/>
              <a:t> </a:t>
            </a:r>
            <a:r>
              <a:rPr spc="-65" dirty="0"/>
              <a:t>you?</a:t>
            </a:r>
          </a:p>
        </p:txBody>
      </p:sp>
      <p:sp>
        <p:nvSpPr>
          <p:cNvPr id="4" name="object 4"/>
          <p:cNvSpPr/>
          <p:nvPr/>
        </p:nvSpPr>
        <p:spPr>
          <a:xfrm>
            <a:off x="15369034" y="7429500"/>
            <a:ext cx="2811780" cy="26512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513076" y="1745742"/>
            <a:ext cx="16667738" cy="6826869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370205" marR="496570" indent="-342900">
              <a:lnSpc>
                <a:spcPts val="3460"/>
              </a:lnSpc>
              <a:spcBef>
                <a:spcPts val="535"/>
              </a:spcBef>
              <a:buFont typeface="Arial"/>
              <a:buChar char="•"/>
              <a:tabLst>
                <a:tab pos="370205" algn="l"/>
                <a:tab pos="370840" algn="l"/>
              </a:tabLst>
            </a:pPr>
            <a:r>
              <a:rPr lang="en-US" sz="3200" spc="-85" dirty="0">
                <a:solidFill>
                  <a:srgbClr val="2C2C2C"/>
                </a:solidFill>
                <a:latin typeface="Calibri"/>
                <a:cs typeface="Calibri"/>
              </a:rPr>
              <a:t>S</a:t>
            </a:r>
            <a:r>
              <a:rPr sz="3200" spc="-20" dirty="0">
                <a:solidFill>
                  <a:srgbClr val="2C2C2C"/>
                </a:solidFill>
                <a:latin typeface="Calibri"/>
                <a:cs typeface="Calibri"/>
              </a:rPr>
              <a:t>trong </a:t>
            </a:r>
            <a:r>
              <a:rPr sz="3200" spc="-5" dirty="0">
                <a:solidFill>
                  <a:srgbClr val="2C2C2C"/>
                </a:solidFill>
                <a:latin typeface="Calibri"/>
                <a:cs typeface="Calibri"/>
              </a:rPr>
              <a:t>sense of responsibility </a:t>
            </a:r>
            <a:r>
              <a:rPr sz="3200" dirty="0">
                <a:solidFill>
                  <a:srgbClr val="2C2C2C"/>
                </a:solidFill>
                <a:latin typeface="Calibri"/>
                <a:cs typeface="Calibri"/>
              </a:rPr>
              <a:t>and an </a:t>
            </a:r>
            <a:r>
              <a:rPr sz="3200" spc="-20" dirty="0">
                <a:solidFill>
                  <a:srgbClr val="2C2C2C"/>
                </a:solidFill>
                <a:latin typeface="Calibri"/>
                <a:cs typeface="Calibri"/>
              </a:rPr>
              <a:t>interest </a:t>
            </a:r>
            <a:r>
              <a:rPr sz="3200" spc="-10" dirty="0">
                <a:solidFill>
                  <a:srgbClr val="2C2C2C"/>
                </a:solidFill>
                <a:latin typeface="Calibri"/>
                <a:cs typeface="Calibri"/>
              </a:rPr>
              <a:t>in </a:t>
            </a:r>
            <a:r>
              <a:rPr sz="3200" dirty="0">
                <a:solidFill>
                  <a:srgbClr val="2C2C2C"/>
                </a:solidFill>
                <a:latin typeface="Calibri"/>
                <a:cs typeface="Calibri"/>
              </a:rPr>
              <a:t>the </a:t>
            </a:r>
            <a:r>
              <a:rPr sz="3200" spc="-5" dirty="0">
                <a:solidFill>
                  <a:srgbClr val="2C2C2C"/>
                </a:solidFill>
                <a:latin typeface="Calibri"/>
                <a:cs typeface="Calibri"/>
              </a:rPr>
              <a:t>health </a:t>
            </a:r>
            <a:r>
              <a:rPr sz="3200" dirty="0">
                <a:solidFill>
                  <a:srgbClr val="2C2C2C"/>
                </a:solidFill>
                <a:latin typeface="Calibri"/>
                <a:cs typeface="Calibri"/>
              </a:rPr>
              <a:t>and </a:t>
            </a:r>
            <a:r>
              <a:rPr sz="3200" spc="-5" dirty="0">
                <a:solidFill>
                  <a:srgbClr val="2C2C2C"/>
                </a:solidFill>
                <a:latin typeface="Calibri"/>
                <a:cs typeface="Calibri"/>
              </a:rPr>
              <a:t>well- being of </a:t>
            </a:r>
            <a:r>
              <a:rPr sz="3200" dirty="0">
                <a:solidFill>
                  <a:srgbClr val="2C2C2C"/>
                </a:solidFill>
                <a:latin typeface="Calibri"/>
                <a:cs typeface="Calibri"/>
              </a:rPr>
              <a:t>individuals, </a:t>
            </a:r>
            <a:r>
              <a:rPr sz="3200" spc="-10" dirty="0">
                <a:solidFill>
                  <a:srgbClr val="2C2C2C"/>
                </a:solidFill>
                <a:latin typeface="Calibri"/>
                <a:cs typeface="Calibri"/>
              </a:rPr>
              <a:t>families </a:t>
            </a:r>
            <a:r>
              <a:rPr sz="3200" dirty="0">
                <a:solidFill>
                  <a:srgbClr val="2C2C2C"/>
                </a:solidFill>
                <a:latin typeface="Calibri"/>
                <a:cs typeface="Calibri"/>
              </a:rPr>
              <a:t>and</a:t>
            </a:r>
            <a:r>
              <a:rPr sz="3200" spc="70" dirty="0">
                <a:solidFill>
                  <a:srgbClr val="2C2C2C"/>
                </a:solidFill>
                <a:latin typeface="Calibri"/>
                <a:cs typeface="Calibri"/>
              </a:rPr>
              <a:t> </a:t>
            </a:r>
            <a:r>
              <a:rPr sz="3200" spc="-5" dirty="0">
                <a:solidFill>
                  <a:srgbClr val="2C2C2C"/>
                </a:solidFill>
                <a:latin typeface="Calibri"/>
                <a:cs typeface="Calibri"/>
              </a:rPr>
              <a:t>communities.</a:t>
            </a:r>
            <a:endParaRPr sz="3200" dirty="0">
              <a:latin typeface="Calibri"/>
              <a:cs typeface="Calibri"/>
            </a:endParaRPr>
          </a:p>
          <a:p>
            <a:pPr marL="370205" marR="5080" indent="-342900">
              <a:lnSpc>
                <a:spcPts val="3460"/>
              </a:lnSpc>
              <a:spcBef>
                <a:spcPts val="1490"/>
              </a:spcBef>
              <a:buFont typeface="Arial"/>
              <a:buChar char="•"/>
              <a:tabLst>
                <a:tab pos="370205" algn="l"/>
                <a:tab pos="370840" algn="l"/>
              </a:tabLst>
            </a:pPr>
            <a:r>
              <a:rPr lang="en-US" sz="3200" spc="-85" dirty="0">
                <a:solidFill>
                  <a:srgbClr val="2C2C2C"/>
                </a:solidFill>
                <a:latin typeface="Calibri"/>
                <a:cs typeface="Calibri"/>
              </a:rPr>
              <a:t>S</a:t>
            </a:r>
            <a:r>
              <a:rPr sz="3200" spc="-15" dirty="0">
                <a:solidFill>
                  <a:srgbClr val="2C2C2C"/>
                </a:solidFill>
                <a:latin typeface="Calibri"/>
                <a:cs typeface="Calibri"/>
              </a:rPr>
              <a:t>trong interpersonal, </a:t>
            </a:r>
            <a:r>
              <a:rPr sz="3200" spc="-5" dirty="0">
                <a:solidFill>
                  <a:srgbClr val="2C2C2C"/>
                </a:solidFill>
                <a:latin typeface="Calibri"/>
                <a:cs typeface="Calibri"/>
              </a:rPr>
              <a:t>academic, </a:t>
            </a:r>
            <a:r>
              <a:rPr sz="3200" spc="-10" dirty="0">
                <a:solidFill>
                  <a:srgbClr val="2C2C2C"/>
                </a:solidFill>
                <a:latin typeface="Calibri"/>
                <a:cs typeface="Calibri"/>
              </a:rPr>
              <a:t>technical </a:t>
            </a:r>
            <a:r>
              <a:rPr sz="3200" dirty="0">
                <a:solidFill>
                  <a:srgbClr val="2C2C2C"/>
                </a:solidFill>
                <a:latin typeface="Calibri"/>
                <a:cs typeface="Calibri"/>
              </a:rPr>
              <a:t>and </a:t>
            </a:r>
            <a:r>
              <a:rPr sz="3200" spc="-5" dirty="0">
                <a:solidFill>
                  <a:srgbClr val="2C2C2C"/>
                </a:solidFill>
                <a:latin typeface="Calibri"/>
                <a:cs typeface="Calibri"/>
              </a:rPr>
              <a:t>problem-solving skills; </a:t>
            </a:r>
            <a:r>
              <a:rPr sz="3200" dirty="0">
                <a:solidFill>
                  <a:srgbClr val="2C2C2C"/>
                </a:solidFill>
                <a:latin typeface="Calibri"/>
                <a:cs typeface="Calibri"/>
              </a:rPr>
              <a:t>and the ability </a:t>
            </a:r>
            <a:r>
              <a:rPr sz="3200" spc="-20" dirty="0">
                <a:solidFill>
                  <a:srgbClr val="2C2C2C"/>
                </a:solidFill>
                <a:latin typeface="Calibri"/>
                <a:cs typeface="Calibri"/>
              </a:rPr>
              <a:t>to </a:t>
            </a:r>
            <a:r>
              <a:rPr sz="3200" spc="-5" dirty="0">
                <a:solidFill>
                  <a:srgbClr val="2C2C2C"/>
                </a:solidFill>
                <a:latin typeface="Calibri"/>
                <a:cs typeface="Calibri"/>
              </a:rPr>
              <a:t>function both independently </a:t>
            </a:r>
            <a:r>
              <a:rPr sz="3200" dirty="0">
                <a:solidFill>
                  <a:srgbClr val="2C2C2C"/>
                </a:solidFill>
                <a:latin typeface="Calibri"/>
                <a:cs typeface="Calibri"/>
              </a:rPr>
              <a:t>and as </a:t>
            </a:r>
            <a:r>
              <a:rPr sz="3200" spc="-5" dirty="0">
                <a:solidFill>
                  <a:srgbClr val="2C2C2C"/>
                </a:solidFill>
                <a:latin typeface="Calibri"/>
                <a:cs typeface="Calibri"/>
              </a:rPr>
              <a:t>part </a:t>
            </a:r>
            <a:r>
              <a:rPr sz="3200" dirty="0">
                <a:solidFill>
                  <a:srgbClr val="2C2C2C"/>
                </a:solidFill>
                <a:latin typeface="Calibri"/>
                <a:cs typeface="Calibri"/>
              </a:rPr>
              <a:t>of a</a:t>
            </a:r>
            <a:r>
              <a:rPr sz="3200" spc="90" dirty="0">
                <a:solidFill>
                  <a:srgbClr val="2C2C2C"/>
                </a:solidFill>
                <a:latin typeface="Calibri"/>
                <a:cs typeface="Calibri"/>
              </a:rPr>
              <a:t> </a:t>
            </a:r>
            <a:r>
              <a:rPr sz="3200" spc="-10" dirty="0">
                <a:solidFill>
                  <a:srgbClr val="2C2C2C"/>
                </a:solidFill>
                <a:latin typeface="Calibri"/>
                <a:cs typeface="Calibri"/>
              </a:rPr>
              <a:t>team.</a:t>
            </a:r>
            <a:endParaRPr sz="3200" dirty="0">
              <a:latin typeface="Calibri"/>
              <a:cs typeface="Calibri"/>
            </a:endParaRPr>
          </a:p>
          <a:p>
            <a:pPr marL="370205" marR="235585" indent="-342900">
              <a:lnSpc>
                <a:spcPts val="3460"/>
              </a:lnSpc>
              <a:spcBef>
                <a:spcPts val="1495"/>
              </a:spcBef>
              <a:buFont typeface="Arial"/>
              <a:buChar char="•"/>
              <a:tabLst>
                <a:tab pos="370205" algn="l"/>
                <a:tab pos="370840" algn="l"/>
              </a:tabLst>
            </a:pPr>
            <a:r>
              <a:rPr lang="en-US" sz="3200" spc="-85" dirty="0">
                <a:solidFill>
                  <a:srgbClr val="2C2C2C"/>
                </a:solidFill>
                <a:latin typeface="Calibri"/>
                <a:cs typeface="Calibri"/>
              </a:rPr>
              <a:t>P</a:t>
            </a:r>
            <a:r>
              <a:rPr sz="3200" spc="-15" dirty="0">
                <a:solidFill>
                  <a:srgbClr val="2C2C2C"/>
                </a:solidFill>
                <a:latin typeface="Calibri"/>
                <a:cs typeface="Calibri"/>
              </a:rPr>
              <a:t>hysically </a:t>
            </a:r>
            <a:r>
              <a:rPr sz="3200" dirty="0">
                <a:solidFill>
                  <a:srgbClr val="2C2C2C"/>
                </a:solidFill>
                <a:latin typeface="Calibri"/>
                <a:cs typeface="Calibri"/>
              </a:rPr>
              <a:t>and </a:t>
            </a:r>
            <a:r>
              <a:rPr sz="3200" spc="-10" dirty="0">
                <a:solidFill>
                  <a:srgbClr val="2C2C2C"/>
                </a:solidFill>
                <a:latin typeface="Calibri"/>
                <a:cs typeface="Calibri"/>
              </a:rPr>
              <a:t>mentally </a:t>
            </a:r>
            <a:r>
              <a:rPr sz="3200" spc="-5" dirty="0">
                <a:solidFill>
                  <a:srgbClr val="2C2C2C"/>
                </a:solidFill>
                <a:latin typeface="Calibri"/>
                <a:cs typeface="Calibri"/>
              </a:rPr>
              <a:t>demanding </a:t>
            </a:r>
            <a:r>
              <a:rPr lang="en-US" sz="3200" spc="-5" dirty="0">
                <a:solidFill>
                  <a:srgbClr val="2C2C2C"/>
                </a:solidFill>
                <a:latin typeface="Calibri"/>
                <a:cs typeface="Calibri"/>
              </a:rPr>
              <a:t>profession </a:t>
            </a:r>
            <a:r>
              <a:rPr sz="3200" dirty="0">
                <a:solidFill>
                  <a:srgbClr val="2C2C2C"/>
                </a:solidFill>
                <a:latin typeface="Calibri"/>
                <a:cs typeface="Calibri"/>
              </a:rPr>
              <a:t>and </a:t>
            </a:r>
            <a:r>
              <a:rPr sz="3200" spc="-20" dirty="0">
                <a:solidFill>
                  <a:srgbClr val="2C2C2C"/>
                </a:solidFill>
                <a:latin typeface="Calibri"/>
                <a:cs typeface="Calibri"/>
              </a:rPr>
              <a:t>registered </a:t>
            </a:r>
            <a:r>
              <a:rPr sz="3200" spc="-15" dirty="0">
                <a:solidFill>
                  <a:srgbClr val="2C2C2C"/>
                </a:solidFill>
                <a:latin typeface="Calibri"/>
                <a:cs typeface="Calibri"/>
              </a:rPr>
              <a:t>nurses must </a:t>
            </a:r>
            <a:r>
              <a:rPr sz="3200" spc="-5" dirty="0">
                <a:solidFill>
                  <a:srgbClr val="2C2C2C"/>
                </a:solidFill>
                <a:latin typeface="Calibri"/>
                <a:cs typeface="Calibri"/>
              </a:rPr>
              <a:t>be </a:t>
            </a:r>
            <a:r>
              <a:rPr sz="3200" dirty="0">
                <a:solidFill>
                  <a:srgbClr val="2C2C2C"/>
                </a:solidFill>
                <a:latin typeface="Calibri"/>
                <a:cs typeface="Calibri"/>
              </a:rPr>
              <a:t>able </a:t>
            </a:r>
            <a:r>
              <a:rPr sz="3200" spc="-20" dirty="0">
                <a:solidFill>
                  <a:srgbClr val="2C2C2C"/>
                </a:solidFill>
                <a:latin typeface="Calibri"/>
                <a:cs typeface="Calibri"/>
              </a:rPr>
              <a:t>to </a:t>
            </a:r>
            <a:r>
              <a:rPr sz="3200" spc="-10" dirty="0">
                <a:solidFill>
                  <a:srgbClr val="2C2C2C"/>
                </a:solidFill>
                <a:latin typeface="Calibri"/>
                <a:cs typeface="Calibri"/>
              </a:rPr>
              <a:t>cope </a:t>
            </a:r>
            <a:r>
              <a:rPr sz="3200" spc="-5" dirty="0">
                <a:solidFill>
                  <a:srgbClr val="2C2C2C"/>
                </a:solidFill>
                <a:latin typeface="Calibri"/>
                <a:cs typeface="Calibri"/>
              </a:rPr>
              <a:t>well </a:t>
            </a:r>
            <a:r>
              <a:rPr sz="3200" dirty="0">
                <a:solidFill>
                  <a:srgbClr val="2C2C2C"/>
                </a:solidFill>
                <a:latin typeface="Calibri"/>
                <a:cs typeface="Calibri"/>
              </a:rPr>
              <a:t>in </a:t>
            </a:r>
            <a:r>
              <a:rPr sz="3200" spc="-15" dirty="0">
                <a:solidFill>
                  <a:srgbClr val="2C2C2C"/>
                </a:solidFill>
                <a:latin typeface="Calibri"/>
                <a:cs typeface="Calibri"/>
              </a:rPr>
              <a:t>stressful</a:t>
            </a:r>
            <a:r>
              <a:rPr sz="3200" spc="95" dirty="0">
                <a:solidFill>
                  <a:srgbClr val="2C2C2C"/>
                </a:solidFill>
                <a:latin typeface="Calibri"/>
                <a:cs typeface="Calibri"/>
              </a:rPr>
              <a:t> </a:t>
            </a:r>
            <a:r>
              <a:rPr sz="3200" spc="-15" dirty="0">
                <a:solidFill>
                  <a:srgbClr val="2C2C2C"/>
                </a:solidFill>
                <a:latin typeface="Calibri"/>
                <a:cs typeface="Calibri"/>
              </a:rPr>
              <a:t>environments.</a:t>
            </a:r>
            <a:endParaRPr sz="3200" dirty="0">
              <a:latin typeface="Calibri"/>
              <a:cs typeface="Calibri"/>
            </a:endParaRPr>
          </a:p>
          <a:p>
            <a:pPr marL="370205" marR="896619" indent="-342900">
              <a:lnSpc>
                <a:spcPts val="3460"/>
              </a:lnSpc>
              <a:spcBef>
                <a:spcPts val="1495"/>
              </a:spcBef>
              <a:buFont typeface="Arial"/>
              <a:buChar char="•"/>
              <a:tabLst>
                <a:tab pos="370205" algn="l"/>
                <a:tab pos="370840" algn="l"/>
              </a:tabLst>
            </a:pPr>
            <a:r>
              <a:rPr lang="en-US" sz="3200" spc="-85" dirty="0">
                <a:solidFill>
                  <a:srgbClr val="2C2C2C"/>
                </a:solidFill>
                <a:latin typeface="Calibri"/>
                <a:cs typeface="Calibri"/>
              </a:rPr>
              <a:t>R</a:t>
            </a:r>
            <a:r>
              <a:rPr sz="3200" spc="-5" dirty="0">
                <a:solidFill>
                  <a:srgbClr val="2C2C2C"/>
                </a:solidFill>
                <a:latin typeface="Calibri"/>
                <a:cs typeface="Calibri"/>
              </a:rPr>
              <a:t>espond </a:t>
            </a:r>
            <a:r>
              <a:rPr sz="3200" spc="-15" dirty="0">
                <a:solidFill>
                  <a:srgbClr val="2C2C2C"/>
                </a:solidFill>
                <a:latin typeface="Calibri"/>
                <a:cs typeface="Calibri"/>
              </a:rPr>
              <a:t>professionally </a:t>
            </a:r>
            <a:r>
              <a:rPr sz="3200" dirty="0">
                <a:solidFill>
                  <a:srgbClr val="2C2C2C"/>
                </a:solidFill>
                <a:latin typeface="Calibri"/>
                <a:cs typeface="Calibri"/>
              </a:rPr>
              <a:t>and </a:t>
            </a:r>
            <a:r>
              <a:rPr sz="3200" spc="-5" dirty="0">
                <a:solidFill>
                  <a:srgbClr val="2C2C2C"/>
                </a:solidFill>
                <a:latin typeface="Calibri"/>
                <a:cs typeface="Calibri"/>
              </a:rPr>
              <a:t>knowledgeably </a:t>
            </a:r>
            <a:r>
              <a:rPr sz="3200" spc="-30" dirty="0">
                <a:solidFill>
                  <a:srgbClr val="2C2C2C"/>
                </a:solidFill>
                <a:latin typeface="Calibri"/>
                <a:cs typeface="Calibri"/>
              </a:rPr>
              <a:t>to </a:t>
            </a:r>
            <a:r>
              <a:rPr sz="3200" spc="-10" dirty="0">
                <a:solidFill>
                  <a:srgbClr val="2C2C2C"/>
                </a:solidFill>
                <a:latin typeface="Calibri"/>
                <a:cs typeface="Calibri"/>
              </a:rPr>
              <a:t>trauma, </a:t>
            </a:r>
            <a:r>
              <a:rPr sz="3200" spc="-15" dirty="0">
                <a:solidFill>
                  <a:srgbClr val="2C2C2C"/>
                </a:solidFill>
                <a:latin typeface="Calibri"/>
                <a:cs typeface="Calibri"/>
              </a:rPr>
              <a:t>surgical  </a:t>
            </a:r>
            <a:r>
              <a:rPr sz="3200" spc="-10" dirty="0">
                <a:solidFill>
                  <a:srgbClr val="2C2C2C"/>
                </a:solidFill>
                <a:latin typeface="Calibri"/>
                <a:cs typeface="Calibri"/>
              </a:rPr>
              <a:t>procedures, </a:t>
            </a:r>
            <a:r>
              <a:rPr sz="3200" dirty="0">
                <a:solidFill>
                  <a:srgbClr val="2C2C2C"/>
                </a:solidFill>
                <a:latin typeface="Calibri"/>
                <a:cs typeface="Calibri"/>
              </a:rPr>
              <a:t>and </a:t>
            </a:r>
            <a:r>
              <a:rPr sz="3200" spc="-5" dirty="0">
                <a:solidFill>
                  <a:srgbClr val="2C2C2C"/>
                </a:solidFill>
                <a:latin typeface="Calibri"/>
                <a:cs typeface="Calibri"/>
              </a:rPr>
              <a:t>human</a:t>
            </a:r>
            <a:r>
              <a:rPr sz="3200" spc="10" dirty="0">
                <a:solidFill>
                  <a:srgbClr val="2C2C2C"/>
                </a:solidFill>
                <a:latin typeface="Calibri"/>
                <a:cs typeface="Calibri"/>
              </a:rPr>
              <a:t> </a:t>
            </a:r>
            <a:r>
              <a:rPr sz="3200" spc="-15" dirty="0">
                <a:solidFill>
                  <a:srgbClr val="2C2C2C"/>
                </a:solidFill>
                <a:latin typeface="Calibri"/>
                <a:cs typeface="Calibri"/>
              </a:rPr>
              <a:t>suffering.</a:t>
            </a:r>
            <a:endParaRPr sz="3200" dirty="0">
              <a:latin typeface="Calibri"/>
              <a:cs typeface="Calibri"/>
            </a:endParaRPr>
          </a:p>
          <a:p>
            <a:pPr marL="354965" marR="2803525" indent="-342900">
              <a:lnSpc>
                <a:spcPct val="100000"/>
              </a:lnSpc>
              <a:spcBef>
                <a:spcPts val="102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sz="3200" spc="-85" dirty="0">
                <a:solidFill>
                  <a:srgbClr val="2C2C2C"/>
                </a:solidFill>
                <a:latin typeface="Calibri"/>
                <a:cs typeface="Calibri"/>
              </a:rPr>
              <a:t>Possess </a:t>
            </a:r>
            <a:r>
              <a:rPr sz="3200" spc="-15" dirty="0">
                <a:solidFill>
                  <a:srgbClr val="2C2C2C"/>
                </a:solidFill>
                <a:latin typeface="Calibri"/>
                <a:cs typeface="Calibri"/>
              </a:rPr>
              <a:t>physical </a:t>
            </a:r>
            <a:r>
              <a:rPr sz="3200" spc="-5" dirty="0">
                <a:solidFill>
                  <a:srgbClr val="2C2C2C"/>
                </a:solidFill>
                <a:latin typeface="Calibri"/>
                <a:cs typeface="Calibri"/>
              </a:rPr>
              <a:t>fitness—including </a:t>
            </a:r>
            <a:r>
              <a:rPr sz="3200" spc="-10" dirty="0">
                <a:solidFill>
                  <a:srgbClr val="2C2C2C"/>
                </a:solidFill>
                <a:latin typeface="Calibri"/>
                <a:cs typeface="Calibri"/>
              </a:rPr>
              <a:t>good </a:t>
            </a:r>
            <a:r>
              <a:rPr sz="3200" spc="-15" dirty="0">
                <a:solidFill>
                  <a:srgbClr val="2C2C2C"/>
                </a:solidFill>
                <a:latin typeface="Calibri"/>
                <a:cs typeface="Calibri"/>
              </a:rPr>
              <a:t>eyesight </a:t>
            </a:r>
            <a:r>
              <a:rPr sz="3200" spc="-5" dirty="0">
                <a:solidFill>
                  <a:srgbClr val="2C2C2C"/>
                </a:solidFill>
                <a:latin typeface="Calibri"/>
                <a:cs typeface="Calibri"/>
              </a:rPr>
              <a:t>and hearing— </a:t>
            </a:r>
            <a:r>
              <a:rPr sz="3200" dirty="0">
                <a:solidFill>
                  <a:srgbClr val="2C2C2C"/>
                </a:solidFill>
                <a:latin typeface="Calibri"/>
                <a:cs typeface="Calibri"/>
              </a:rPr>
              <a:t>and </a:t>
            </a:r>
            <a:r>
              <a:rPr sz="3200" spc="-15" dirty="0">
                <a:solidFill>
                  <a:srgbClr val="2C2C2C"/>
                </a:solidFill>
                <a:latin typeface="Calibri"/>
                <a:cs typeface="Calibri"/>
              </a:rPr>
              <a:t>mental</a:t>
            </a:r>
            <a:r>
              <a:rPr sz="3200" spc="5" dirty="0">
                <a:solidFill>
                  <a:srgbClr val="2C2C2C"/>
                </a:solidFill>
                <a:latin typeface="Calibri"/>
                <a:cs typeface="Calibri"/>
              </a:rPr>
              <a:t> </a:t>
            </a:r>
            <a:r>
              <a:rPr sz="3200" spc="-35" dirty="0">
                <a:solidFill>
                  <a:srgbClr val="2C2C2C"/>
                </a:solidFill>
                <a:latin typeface="Calibri"/>
                <a:cs typeface="Calibri"/>
              </a:rPr>
              <a:t>acuity.</a:t>
            </a:r>
            <a:endParaRPr sz="3200" dirty="0">
              <a:latin typeface="Calibri"/>
              <a:cs typeface="Calibri"/>
            </a:endParaRPr>
          </a:p>
          <a:p>
            <a:pPr marL="354965" marR="252349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sz="3200" spc="-80" dirty="0">
                <a:solidFill>
                  <a:srgbClr val="2C2C2C"/>
                </a:solidFill>
                <a:latin typeface="Calibri"/>
                <a:cs typeface="Calibri"/>
              </a:rPr>
              <a:t>C</a:t>
            </a:r>
            <a:r>
              <a:rPr sz="3200" spc="-15" dirty="0">
                <a:solidFill>
                  <a:srgbClr val="2C2C2C"/>
                </a:solidFill>
                <a:latin typeface="Calibri"/>
                <a:cs typeface="Calibri"/>
              </a:rPr>
              <a:t>ompetent </a:t>
            </a:r>
            <a:r>
              <a:rPr sz="3200" dirty="0">
                <a:solidFill>
                  <a:srgbClr val="2C2C2C"/>
                </a:solidFill>
                <a:latin typeface="Calibri"/>
                <a:cs typeface="Calibri"/>
              </a:rPr>
              <a:t>in </a:t>
            </a:r>
            <a:r>
              <a:rPr sz="3200" spc="-15" dirty="0">
                <a:solidFill>
                  <a:srgbClr val="2C2C2C"/>
                </a:solidFill>
                <a:latin typeface="Calibri"/>
                <a:cs typeface="Calibri"/>
              </a:rPr>
              <a:t>written </a:t>
            </a:r>
            <a:r>
              <a:rPr sz="3200" dirty="0">
                <a:solidFill>
                  <a:srgbClr val="2C2C2C"/>
                </a:solidFill>
                <a:latin typeface="Calibri"/>
                <a:cs typeface="Calibri"/>
              </a:rPr>
              <a:t>and </a:t>
            </a:r>
            <a:r>
              <a:rPr sz="3200" spc="-15" dirty="0">
                <a:solidFill>
                  <a:srgbClr val="2C2C2C"/>
                </a:solidFill>
                <a:latin typeface="Calibri"/>
                <a:cs typeface="Calibri"/>
              </a:rPr>
              <a:t>oral </a:t>
            </a:r>
            <a:r>
              <a:rPr sz="3200" spc="-5" dirty="0">
                <a:solidFill>
                  <a:srgbClr val="2C2C2C"/>
                </a:solidFill>
                <a:latin typeface="Calibri"/>
                <a:cs typeface="Calibri"/>
              </a:rPr>
              <a:t>English, </a:t>
            </a:r>
            <a:r>
              <a:rPr sz="3200" dirty="0">
                <a:solidFill>
                  <a:srgbClr val="2C2C2C"/>
                </a:solidFill>
                <a:latin typeface="Calibri"/>
                <a:cs typeface="Calibri"/>
              </a:rPr>
              <a:t>be able </a:t>
            </a:r>
            <a:r>
              <a:rPr sz="3200" spc="-20" dirty="0">
                <a:solidFill>
                  <a:srgbClr val="2C2C2C"/>
                </a:solidFill>
                <a:latin typeface="Calibri"/>
                <a:cs typeface="Calibri"/>
              </a:rPr>
              <a:t>to </a:t>
            </a:r>
            <a:r>
              <a:rPr sz="3200" spc="-15" dirty="0">
                <a:solidFill>
                  <a:srgbClr val="2C2C2C"/>
                </a:solidFill>
                <a:latin typeface="Calibri"/>
                <a:cs typeface="Calibri"/>
              </a:rPr>
              <a:t>accurately </a:t>
            </a:r>
            <a:r>
              <a:rPr sz="3200" spc="-20" dirty="0">
                <a:solidFill>
                  <a:srgbClr val="2C2C2C"/>
                </a:solidFill>
                <a:latin typeface="Calibri"/>
                <a:cs typeface="Calibri"/>
              </a:rPr>
              <a:t>follow </a:t>
            </a:r>
            <a:r>
              <a:rPr sz="3200" spc="-15" dirty="0">
                <a:solidFill>
                  <a:srgbClr val="2C2C2C"/>
                </a:solidFill>
                <a:latin typeface="Calibri"/>
                <a:cs typeface="Calibri"/>
              </a:rPr>
              <a:t>written </a:t>
            </a:r>
            <a:r>
              <a:rPr sz="3200" spc="-5" dirty="0">
                <a:solidFill>
                  <a:srgbClr val="2C2C2C"/>
                </a:solidFill>
                <a:latin typeface="Calibri"/>
                <a:cs typeface="Calibri"/>
              </a:rPr>
              <a:t>instructions, </a:t>
            </a:r>
            <a:r>
              <a:rPr sz="3200" dirty="0">
                <a:solidFill>
                  <a:srgbClr val="2C2C2C"/>
                </a:solidFill>
                <a:latin typeface="Calibri"/>
                <a:cs typeface="Calibri"/>
              </a:rPr>
              <a:t>and </a:t>
            </a:r>
            <a:r>
              <a:rPr sz="3200" spc="-20" dirty="0">
                <a:solidFill>
                  <a:srgbClr val="2C2C2C"/>
                </a:solidFill>
                <a:latin typeface="Calibri"/>
                <a:cs typeface="Calibri"/>
              </a:rPr>
              <a:t>understand </a:t>
            </a:r>
            <a:r>
              <a:rPr sz="3200" spc="-25" dirty="0">
                <a:solidFill>
                  <a:srgbClr val="2C2C2C"/>
                </a:solidFill>
                <a:latin typeface="Calibri"/>
                <a:cs typeface="Calibri"/>
              </a:rPr>
              <a:t>fast </a:t>
            </a:r>
            <a:r>
              <a:rPr sz="3200" spc="-5" dirty="0">
                <a:solidFill>
                  <a:srgbClr val="2C2C2C"/>
                </a:solidFill>
                <a:latin typeface="Calibri"/>
                <a:cs typeface="Calibri"/>
              </a:rPr>
              <a:t>paced verbal</a:t>
            </a:r>
            <a:r>
              <a:rPr sz="3200" spc="235" dirty="0">
                <a:solidFill>
                  <a:srgbClr val="2C2C2C"/>
                </a:solidFill>
                <a:latin typeface="Calibri"/>
                <a:cs typeface="Calibri"/>
              </a:rPr>
              <a:t> </a:t>
            </a:r>
            <a:r>
              <a:rPr sz="3200" spc="-10" dirty="0">
                <a:solidFill>
                  <a:srgbClr val="2C2C2C"/>
                </a:solidFill>
                <a:latin typeface="Calibri"/>
                <a:cs typeface="Calibri"/>
              </a:rPr>
              <a:t>directions.</a:t>
            </a:r>
            <a:endParaRPr sz="3200" dirty="0">
              <a:latin typeface="Calibri"/>
              <a:cs typeface="Calibri"/>
            </a:endParaRPr>
          </a:p>
          <a:p>
            <a:pPr marL="354965" marR="4116070" indent="-342900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10" dirty="0">
                <a:solidFill>
                  <a:srgbClr val="2C2C2C"/>
                </a:solidFill>
                <a:latin typeface="Calibri"/>
                <a:cs typeface="Calibri"/>
              </a:rPr>
              <a:t>Computer </a:t>
            </a:r>
            <a:r>
              <a:rPr sz="3200" spc="-5" dirty="0">
                <a:solidFill>
                  <a:srgbClr val="2C2C2C"/>
                </a:solidFill>
                <a:latin typeface="Calibri"/>
                <a:cs typeface="Calibri"/>
              </a:rPr>
              <a:t>fluency </a:t>
            </a:r>
            <a:r>
              <a:rPr sz="3200" dirty="0">
                <a:solidFill>
                  <a:srgbClr val="2C2C2C"/>
                </a:solidFill>
                <a:latin typeface="Calibri"/>
                <a:cs typeface="Calibri"/>
              </a:rPr>
              <a:t>is </a:t>
            </a:r>
            <a:r>
              <a:rPr sz="3200" spc="-10" dirty="0">
                <a:solidFill>
                  <a:srgbClr val="2C2C2C"/>
                </a:solidFill>
                <a:latin typeface="Calibri"/>
                <a:cs typeface="Calibri"/>
              </a:rPr>
              <a:t>required </a:t>
            </a:r>
            <a:r>
              <a:rPr sz="3200" spc="-5" dirty="0">
                <a:solidFill>
                  <a:srgbClr val="2C2C2C"/>
                </a:solidFill>
                <a:latin typeface="Calibri"/>
                <a:cs typeface="Calibri"/>
              </a:rPr>
              <a:t>during </a:t>
            </a:r>
            <a:r>
              <a:rPr sz="3200" dirty="0">
                <a:solidFill>
                  <a:srgbClr val="2C2C2C"/>
                </a:solidFill>
                <a:latin typeface="Calibri"/>
                <a:cs typeface="Calibri"/>
              </a:rPr>
              <a:t>the </a:t>
            </a:r>
            <a:r>
              <a:rPr sz="3200" spc="-20" dirty="0">
                <a:solidFill>
                  <a:srgbClr val="2C2C2C"/>
                </a:solidFill>
                <a:latin typeface="Calibri"/>
                <a:cs typeface="Calibri"/>
              </a:rPr>
              <a:t>program </a:t>
            </a:r>
            <a:r>
              <a:rPr sz="3200" dirty="0">
                <a:solidFill>
                  <a:srgbClr val="2C2C2C"/>
                </a:solidFill>
                <a:latin typeface="Calibri"/>
                <a:cs typeface="Calibri"/>
              </a:rPr>
              <a:t>and </a:t>
            </a:r>
            <a:r>
              <a:rPr sz="3200" spc="-10" dirty="0">
                <a:solidFill>
                  <a:srgbClr val="2C2C2C"/>
                </a:solidFill>
                <a:latin typeface="Calibri"/>
                <a:cs typeface="Calibri"/>
              </a:rPr>
              <a:t>eventual</a:t>
            </a:r>
            <a:r>
              <a:rPr lang="en-CA" sz="3200" spc="-10" dirty="0">
                <a:solidFill>
                  <a:srgbClr val="2C2C2C"/>
                </a:solidFill>
                <a:latin typeface="Calibri"/>
                <a:cs typeface="Calibri"/>
              </a:rPr>
              <a:t> </a:t>
            </a:r>
            <a:r>
              <a:rPr sz="3200" spc="-5" dirty="0">
                <a:solidFill>
                  <a:srgbClr val="2C2C2C"/>
                </a:solidFill>
                <a:latin typeface="Calibri"/>
                <a:cs typeface="Calibri"/>
              </a:rPr>
              <a:t>employment.</a:t>
            </a:r>
            <a:endParaRPr sz="32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3200400" cy="10286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748154" y="545413"/>
            <a:ext cx="9436100" cy="1031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30" dirty="0"/>
              <a:t>Job </a:t>
            </a:r>
            <a:r>
              <a:rPr spc="-50" dirty="0"/>
              <a:t>Opportunities </a:t>
            </a:r>
            <a:r>
              <a:rPr dirty="0"/>
              <a:t>in</a:t>
            </a:r>
            <a:r>
              <a:rPr spc="-375" dirty="0"/>
              <a:t> </a:t>
            </a:r>
            <a:r>
              <a:rPr spc="-60" dirty="0"/>
              <a:t>Nursing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133600" y="2400300"/>
            <a:ext cx="7864856" cy="4631396"/>
          </a:xfrm>
          <a:prstGeom prst="rect">
            <a:avLst/>
          </a:prstGeom>
        </p:spPr>
        <p:txBody>
          <a:bodyPr vert="horz" wrap="square" lIns="0" tIns="6540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515"/>
              </a:spcBef>
              <a:buFont typeface="Arial"/>
              <a:buChar char="•"/>
              <a:tabLst>
                <a:tab pos="355600" algn="l"/>
              </a:tabLst>
            </a:pPr>
            <a:r>
              <a:rPr sz="4000" spc="-10" dirty="0">
                <a:solidFill>
                  <a:srgbClr val="2C2C2C"/>
                </a:solidFill>
                <a:latin typeface="Calibri"/>
                <a:cs typeface="Calibri"/>
              </a:rPr>
              <a:t>Acute </a:t>
            </a:r>
            <a:r>
              <a:rPr sz="4000" spc="-20" dirty="0">
                <a:solidFill>
                  <a:srgbClr val="2C2C2C"/>
                </a:solidFill>
                <a:latin typeface="Calibri"/>
                <a:cs typeface="Calibri"/>
              </a:rPr>
              <a:t>Care</a:t>
            </a:r>
            <a:r>
              <a:rPr sz="4000" spc="-15" dirty="0">
                <a:solidFill>
                  <a:srgbClr val="2C2C2C"/>
                </a:solidFill>
                <a:latin typeface="Calibri"/>
                <a:cs typeface="Calibri"/>
              </a:rPr>
              <a:t> </a:t>
            </a:r>
            <a:r>
              <a:rPr sz="4000" spc="-10" dirty="0">
                <a:solidFill>
                  <a:srgbClr val="2C2C2C"/>
                </a:solidFill>
                <a:latin typeface="Calibri"/>
                <a:cs typeface="Calibri"/>
              </a:rPr>
              <a:t>Hospitals</a:t>
            </a:r>
            <a:endParaRPr sz="4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420"/>
              </a:spcBef>
              <a:buFont typeface="Arial"/>
              <a:buChar char="•"/>
              <a:tabLst>
                <a:tab pos="355600" algn="l"/>
              </a:tabLst>
            </a:pPr>
            <a:r>
              <a:rPr sz="4000" spc="-15" dirty="0">
                <a:solidFill>
                  <a:srgbClr val="2C2C2C"/>
                </a:solidFill>
                <a:latin typeface="Calibri"/>
                <a:cs typeface="Calibri"/>
              </a:rPr>
              <a:t>Complex Care</a:t>
            </a:r>
            <a:r>
              <a:rPr sz="4000" spc="5" dirty="0">
                <a:solidFill>
                  <a:srgbClr val="2C2C2C"/>
                </a:solidFill>
                <a:latin typeface="Calibri"/>
                <a:cs typeface="Calibri"/>
              </a:rPr>
              <a:t> </a:t>
            </a:r>
            <a:r>
              <a:rPr sz="4000" spc="-15" dirty="0">
                <a:solidFill>
                  <a:srgbClr val="2C2C2C"/>
                </a:solidFill>
                <a:latin typeface="Calibri"/>
                <a:cs typeface="Calibri"/>
              </a:rPr>
              <a:t>Facilities</a:t>
            </a:r>
            <a:endParaRPr sz="4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425"/>
              </a:spcBef>
              <a:buFont typeface="Arial"/>
              <a:buChar char="•"/>
              <a:tabLst>
                <a:tab pos="355600" algn="l"/>
              </a:tabLst>
            </a:pPr>
            <a:r>
              <a:rPr sz="4000" spc="-5" dirty="0">
                <a:solidFill>
                  <a:srgbClr val="2C2C2C"/>
                </a:solidFill>
                <a:latin typeface="Calibri"/>
                <a:cs typeface="Calibri"/>
              </a:rPr>
              <a:t>Community Health</a:t>
            </a:r>
            <a:endParaRPr sz="4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420"/>
              </a:spcBef>
              <a:buFont typeface="Arial"/>
              <a:buChar char="•"/>
              <a:tabLst>
                <a:tab pos="355600" algn="l"/>
              </a:tabLst>
            </a:pPr>
            <a:r>
              <a:rPr sz="4000" spc="-10" dirty="0">
                <a:solidFill>
                  <a:srgbClr val="2C2C2C"/>
                </a:solidFill>
                <a:latin typeface="Calibri"/>
                <a:cs typeface="Calibri"/>
              </a:rPr>
              <a:t>Health </a:t>
            </a:r>
            <a:r>
              <a:rPr sz="4000" spc="-20" dirty="0">
                <a:solidFill>
                  <a:srgbClr val="2C2C2C"/>
                </a:solidFill>
                <a:latin typeface="Calibri"/>
                <a:cs typeface="Calibri"/>
              </a:rPr>
              <a:t>Education </a:t>
            </a:r>
            <a:r>
              <a:rPr sz="4000" spc="-5" dirty="0">
                <a:solidFill>
                  <a:srgbClr val="2C2C2C"/>
                </a:solidFill>
                <a:latin typeface="Calibri"/>
                <a:cs typeface="Calibri"/>
              </a:rPr>
              <a:t>and</a:t>
            </a:r>
            <a:r>
              <a:rPr sz="4000" spc="-15" dirty="0">
                <a:solidFill>
                  <a:srgbClr val="2C2C2C"/>
                </a:solidFill>
                <a:latin typeface="Calibri"/>
                <a:cs typeface="Calibri"/>
              </a:rPr>
              <a:t> </a:t>
            </a:r>
            <a:r>
              <a:rPr sz="4000" spc="-10" dirty="0">
                <a:solidFill>
                  <a:srgbClr val="2C2C2C"/>
                </a:solidFill>
                <a:latin typeface="Calibri"/>
                <a:cs typeface="Calibri"/>
              </a:rPr>
              <a:t>Counselling</a:t>
            </a:r>
            <a:endParaRPr sz="4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420"/>
              </a:spcBef>
              <a:buFont typeface="Arial"/>
              <a:buChar char="•"/>
              <a:tabLst>
                <a:tab pos="355600" algn="l"/>
              </a:tabLst>
            </a:pPr>
            <a:r>
              <a:rPr sz="4000" spc="-20" dirty="0">
                <a:solidFill>
                  <a:srgbClr val="2C2C2C"/>
                </a:solidFill>
                <a:latin typeface="Calibri"/>
                <a:cs typeface="Calibri"/>
              </a:rPr>
              <a:t>Federal, </a:t>
            </a:r>
            <a:r>
              <a:rPr sz="4000" spc="-15" dirty="0">
                <a:solidFill>
                  <a:srgbClr val="2C2C2C"/>
                </a:solidFill>
                <a:latin typeface="Calibri"/>
                <a:cs typeface="Calibri"/>
              </a:rPr>
              <a:t>Provincial </a:t>
            </a:r>
            <a:r>
              <a:rPr sz="4000" spc="-5" dirty="0">
                <a:solidFill>
                  <a:srgbClr val="2C2C2C"/>
                </a:solidFill>
                <a:latin typeface="Calibri"/>
                <a:cs typeface="Calibri"/>
              </a:rPr>
              <a:t>&amp; Municipal</a:t>
            </a:r>
            <a:r>
              <a:rPr sz="4000" spc="10" dirty="0">
                <a:solidFill>
                  <a:srgbClr val="2C2C2C"/>
                </a:solidFill>
                <a:latin typeface="Calibri"/>
                <a:cs typeface="Calibri"/>
              </a:rPr>
              <a:t> </a:t>
            </a:r>
            <a:r>
              <a:rPr sz="4000" spc="-10" dirty="0">
                <a:solidFill>
                  <a:srgbClr val="2C2C2C"/>
                </a:solidFill>
                <a:latin typeface="Calibri"/>
                <a:cs typeface="Calibri"/>
              </a:rPr>
              <a:t>Agencies</a:t>
            </a:r>
            <a:endParaRPr sz="4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420"/>
              </a:spcBef>
              <a:buFont typeface="Arial"/>
              <a:buChar char="•"/>
              <a:tabLst>
                <a:tab pos="355600" algn="l"/>
              </a:tabLst>
            </a:pPr>
            <a:r>
              <a:rPr sz="4000" spc="-10" dirty="0">
                <a:solidFill>
                  <a:srgbClr val="2C2C2C"/>
                </a:solidFill>
                <a:latin typeface="Calibri"/>
                <a:cs typeface="Calibri"/>
              </a:rPr>
              <a:t>Occupational</a:t>
            </a:r>
            <a:r>
              <a:rPr sz="4000" spc="-40" dirty="0">
                <a:solidFill>
                  <a:srgbClr val="2C2C2C"/>
                </a:solidFill>
                <a:latin typeface="Calibri"/>
                <a:cs typeface="Calibri"/>
              </a:rPr>
              <a:t> </a:t>
            </a:r>
            <a:r>
              <a:rPr sz="4000" spc="-10" dirty="0">
                <a:solidFill>
                  <a:srgbClr val="2C2C2C"/>
                </a:solidFill>
                <a:latin typeface="Calibri"/>
                <a:cs typeface="Calibri"/>
              </a:rPr>
              <a:t>Health</a:t>
            </a:r>
            <a:endParaRPr sz="4000" dirty="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123877" y="6599101"/>
            <a:ext cx="8895588" cy="31424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8CF8ED-34B1-438F-8097-3AB8B2934E82}"/>
              </a:ext>
            </a:extLst>
          </p:cNvPr>
          <p:cNvSpPr txBox="1"/>
          <p:nvPr/>
        </p:nvSpPr>
        <p:spPr>
          <a:xfrm>
            <a:off x="11184254" y="2400300"/>
            <a:ext cx="4603440" cy="36522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420"/>
              </a:spcBef>
              <a:buFont typeface="Arial"/>
              <a:buChar char="•"/>
              <a:tabLst>
                <a:tab pos="355600" algn="l"/>
              </a:tabLst>
            </a:pPr>
            <a:r>
              <a:rPr lang="en-US" sz="4000" spc="-35" dirty="0">
                <a:solidFill>
                  <a:srgbClr val="2C2C2C"/>
                </a:solidFill>
                <a:latin typeface="Calibri"/>
                <a:cs typeface="Calibri"/>
              </a:rPr>
              <a:t>First </a:t>
            </a:r>
            <a:r>
              <a:rPr lang="en-US" sz="4000" spc="-10" dirty="0">
                <a:solidFill>
                  <a:srgbClr val="2C2C2C"/>
                </a:solidFill>
                <a:latin typeface="Calibri"/>
                <a:cs typeface="Calibri"/>
              </a:rPr>
              <a:t>Nations</a:t>
            </a:r>
            <a:r>
              <a:rPr lang="en-US" sz="4000" spc="35" dirty="0">
                <a:solidFill>
                  <a:srgbClr val="2C2C2C"/>
                </a:solidFill>
                <a:latin typeface="Calibri"/>
                <a:cs typeface="Calibri"/>
              </a:rPr>
              <a:t> </a:t>
            </a:r>
            <a:r>
              <a:rPr lang="en-US" sz="4000" spc="-10" dirty="0">
                <a:solidFill>
                  <a:srgbClr val="2C2C2C"/>
                </a:solidFill>
                <a:latin typeface="Calibri"/>
                <a:cs typeface="Calibri"/>
              </a:rPr>
              <a:t>Health</a:t>
            </a:r>
            <a:endParaRPr lang="en-US" sz="4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420"/>
              </a:spcBef>
              <a:buFont typeface="Arial"/>
              <a:buChar char="•"/>
              <a:tabLst>
                <a:tab pos="355600" algn="l"/>
              </a:tabLst>
            </a:pPr>
            <a:r>
              <a:rPr lang="en-US" sz="4000" spc="-15" dirty="0">
                <a:solidFill>
                  <a:srgbClr val="2C2C2C"/>
                </a:solidFill>
                <a:latin typeface="Calibri"/>
                <a:cs typeface="Calibri"/>
              </a:rPr>
              <a:t>Mental</a:t>
            </a:r>
            <a:r>
              <a:rPr lang="en-US" sz="4000" spc="-25" dirty="0">
                <a:solidFill>
                  <a:srgbClr val="2C2C2C"/>
                </a:solidFill>
                <a:latin typeface="Calibri"/>
                <a:cs typeface="Calibri"/>
              </a:rPr>
              <a:t> </a:t>
            </a:r>
            <a:r>
              <a:rPr lang="en-US" sz="4000" spc="-10" dirty="0">
                <a:solidFill>
                  <a:srgbClr val="2C2C2C"/>
                </a:solidFill>
                <a:latin typeface="Calibri"/>
                <a:cs typeface="Calibri"/>
              </a:rPr>
              <a:t>Health</a:t>
            </a:r>
            <a:endParaRPr lang="en-US" sz="4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425"/>
              </a:spcBef>
              <a:buFont typeface="Arial"/>
              <a:buChar char="•"/>
              <a:tabLst>
                <a:tab pos="355600" algn="l"/>
              </a:tabLst>
            </a:pPr>
            <a:r>
              <a:rPr lang="en-US" sz="4000" spc="-20" dirty="0">
                <a:solidFill>
                  <a:srgbClr val="2C2C2C"/>
                </a:solidFill>
                <a:latin typeface="Calibri"/>
                <a:cs typeface="Calibri"/>
              </a:rPr>
              <a:t>Research</a:t>
            </a:r>
            <a:endParaRPr lang="en-US" sz="4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420"/>
              </a:spcBef>
              <a:buFont typeface="Arial"/>
              <a:buChar char="•"/>
              <a:tabLst>
                <a:tab pos="355600" algn="l"/>
              </a:tabLst>
            </a:pPr>
            <a:r>
              <a:rPr lang="en-US" sz="4000" spc="-80" dirty="0">
                <a:solidFill>
                  <a:srgbClr val="2C2C2C"/>
                </a:solidFill>
                <a:latin typeface="Calibri"/>
                <a:cs typeface="Calibri"/>
              </a:rPr>
              <a:t>Travel</a:t>
            </a:r>
            <a:r>
              <a:rPr lang="en-US" sz="4000" spc="5" dirty="0">
                <a:solidFill>
                  <a:srgbClr val="2C2C2C"/>
                </a:solidFill>
                <a:latin typeface="Calibri"/>
                <a:cs typeface="Calibri"/>
              </a:rPr>
              <a:t> </a:t>
            </a:r>
            <a:r>
              <a:rPr lang="en-US" sz="4000" spc="-15" dirty="0">
                <a:solidFill>
                  <a:srgbClr val="2C2C2C"/>
                </a:solidFill>
                <a:latin typeface="Calibri"/>
                <a:cs typeface="Calibri"/>
              </a:rPr>
              <a:t>Nursing</a:t>
            </a:r>
            <a:endParaRPr lang="en-US" sz="4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420"/>
              </a:spcBef>
              <a:buFont typeface="Arial"/>
              <a:buChar char="•"/>
              <a:tabLst>
                <a:tab pos="355600" algn="l"/>
              </a:tabLst>
            </a:pPr>
            <a:r>
              <a:rPr lang="en-US" sz="4000" spc="-20" dirty="0">
                <a:solidFill>
                  <a:srgbClr val="2C2C2C"/>
                </a:solidFill>
                <a:latin typeface="Calibri"/>
                <a:cs typeface="Calibri"/>
              </a:rPr>
              <a:t>Education</a:t>
            </a:r>
            <a:endParaRPr lang="en-US" sz="4000" dirty="0">
              <a:latin typeface="Calibri"/>
              <a:cs typeface="Calibri"/>
            </a:endParaRPr>
          </a:p>
          <a:p>
            <a:endParaRPr lang="en-CA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572497"/>
            <a:ext cx="18288000" cy="1714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340600" y="656081"/>
            <a:ext cx="9045575" cy="1031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65" dirty="0"/>
              <a:t>Career </a:t>
            </a:r>
            <a:r>
              <a:rPr spc="-45" dirty="0"/>
              <a:t>Building</a:t>
            </a:r>
            <a:r>
              <a:rPr spc="-190" dirty="0"/>
              <a:t> </a:t>
            </a:r>
            <a:r>
              <a:rPr spc="-55" dirty="0"/>
              <a:t>Possibilities</a:t>
            </a:r>
          </a:p>
        </p:txBody>
      </p:sp>
      <p:sp>
        <p:nvSpPr>
          <p:cNvPr id="4" name="object 4"/>
          <p:cNvSpPr/>
          <p:nvPr/>
        </p:nvSpPr>
        <p:spPr>
          <a:xfrm>
            <a:off x="391668" y="339852"/>
            <a:ext cx="5871972" cy="40142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53568" y="301752"/>
            <a:ext cx="5948680" cy="4090670"/>
          </a:xfrm>
          <a:custGeom>
            <a:avLst/>
            <a:gdLst/>
            <a:ahLst/>
            <a:cxnLst/>
            <a:rect l="l" t="t" r="r" b="b"/>
            <a:pathLst>
              <a:path w="5948680" h="4090670">
                <a:moveTo>
                  <a:pt x="0" y="4090416"/>
                </a:moveTo>
                <a:lnTo>
                  <a:pt x="5948172" y="4090416"/>
                </a:lnTo>
                <a:lnTo>
                  <a:pt x="5948172" y="0"/>
                </a:lnTo>
                <a:lnTo>
                  <a:pt x="0" y="0"/>
                </a:lnTo>
                <a:lnTo>
                  <a:pt x="0" y="4090416"/>
                </a:lnTo>
                <a:close/>
              </a:path>
            </a:pathLst>
          </a:custGeom>
          <a:ln w="76200">
            <a:solidFill>
              <a:srgbClr val="91BD3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683764" y="5928359"/>
            <a:ext cx="441959" cy="2298700"/>
          </a:xfrm>
          <a:custGeom>
            <a:avLst/>
            <a:gdLst/>
            <a:ahLst/>
            <a:cxnLst/>
            <a:rect l="l" t="t" r="r" b="b"/>
            <a:pathLst>
              <a:path w="441960" h="2298700">
                <a:moveTo>
                  <a:pt x="0" y="2298700"/>
                </a:moveTo>
                <a:lnTo>
                  <a:pt x="441706" y="2298700"/>
                </a:lnTo>
                <a:lnTo>
                  <a:pt x="441706" y="0"/>
                </a:lnTo>
                <a:lnTo>
                  <a:pt x="0" y="0"/>
                </a:lnTo>
                <a:lnTo>
                  <a:pt x="0" y="2298700"/>
                </a:lnTo>
                <a:close/>
              </a:path>
            </a:pathLst>
          </a:custGeom>
          <a:solidFill>
            <a:srgbClr val="91BD3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683764" y="5486400"/>
            <a:ext cx="4559935" cy="441959"/>
          </a:xfrm>
          <a:custGeom>
            <a:avLst/>
            <a:gdLst/>
            <a:ahLst/>
            <a:cxnLst/>
            <a:rect l="l" t="t" r="r" b="b"/>
            <a:pathLst>
              <a:path w="4559934" h="441960">
                <a:moveTo>
                  <a:pt x="0" y="441959"/>
                </a:moveTo>
                <a:lnTo>
                  <a:pt x="4559808" y="441959"/>
                </a:lnTo>
                <a:lnTo>
                  <a:pt x="4559808" y="0"/>
                </a:lnTo>
                <a:lnTo>
                  <a:pt x="0" y="0"/>
                </a:lnTo>
                <a:lnTo>
                  <a:pt x="0" y="441959"/>
                </a:lnTo>
                <a:close/>
              </a:path>
            </a:pathLst>
          </a:custGeom>
          <a:solidFill>
            <a:srgbClr val="91BD3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683764" y="5486400"/>
            <a:ext cx="4559935" cy="2740660"/>
          </a:xfrm>
          <a:custGeom>
            <a:avLst/>
            <a:gdLst/>
            <a:ahLst/>
            <a:cxnLst/>
            <a:rect l="l" t="t" r="r" b="b"/>
            <a:pathLst>
              <a:path w="4559934" h="2740659">
                <a:moveTo>
                  <a:pt x="4559808" y="0"/>
                </a:moveTo>
                <a:lnTo>
                  <a:pt x="4559808" y="441451"/>
                </a:lnTo>
                <a:lnTo>
                  <a:pt x="441706" y="441451"/>
                </a:lnTo>
                <a:lnTo>
                  <a:pt x="441706" y="2740152"/>
                </a:lnTo>
                <a:lnTo>
                  <a:pt x="0" y="2740152"/>
                </a:lnTo>
                <a:lnTo>
                  <a:pt x="0" y="0"/>
                </a:lnTo>
                <a:lnTo>
                  <a:pt x="4559808" y="0"/>
                </a:lnTo>
                <a:close/>
              </a:path>
            </a:pathLst>
          </a:custGeom>
          <a:ln w="12192">
            <a:solidFill>
              <a:srgbClr val="91BD3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237737" y="5853810"/>
            <a:ext cx="4371465" cy="2368597"/>
          </a:xfrm>
          <a:prstGeom prst="rect">
            <a:avLst/>
          </a:prstGeom>
        </p:spPr>
        <p:txBody>
          <a:bodyPr vert="horz" wrap="square" lIns="0" tIns="1358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70"/>
              </a:spcBef>
            </a:pPr>
            <a:r>
              <a:rPr sz="3000" b="1" dirty="0">
                <a:solidFill>
                  <a:srgbClr val="2C2C2C"/>
                </a:solidFill>
                <a:latin typeface="Calibri"/>
                <a:cs typeface="Calibri"/>
              </a:rPr>
              <a:t>BSN:</a:t>
            </a:r>
            <a:endParaRPr sz="30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75"/>
              </a:spcBef>
            </a:pPr>
            <a:r>
              <a:rPr lang="en-US" sz="3000" b="1" spc="-10" dirty="0">
                <a:solidFill>
                  <a:srgbClr val="2C2C2C"/>
                </a:solidFill>
                <a:latin typeface="Calibri"/>
                <a:cs typeface="Calibri"/>
              </a:rPr>
              <a:t>     </a:t>
            </a:r>
            <a:r>
              <a:rPr sz="3000" b="1" spc="-10" dirty="0">
                <a:solidFill>
                  <a:srgbClr val="2C2C2C"/>
                </a:solidFill>
                <a:latin typeface="Calibri"/>
                <a:cs typeface="Calibri"/>
              </a:rPr>
              <a:t>Entry-to-practice</a:t>
            </a:r>
            <a:endParaRPr sz="3000" dirty="0">
              <a:latin typeface="Calibri"/>
              <a:cs typeface="Calibri"/>
            </a:endParaRPr>
          </a:p>
          <a:p>
            <a:pPr marL="12700" marR="5080">
              <a:lnSpc>
                <a:spcPts val="3300"/>
              </a:lnSpc>
              <a:spcBef>
                <a:spcPts val="1330"/>
              </a:spcBef>
            </a:pPr>
            <a:r>
              <a:rPr lang="en-US" sz="3000" b="1" spc="-10" dirty="0">
                <a:solidFill>
                  <a:srgbClr val="2C2C2C"/>
                </a:solidFill>
                <a:latin typeface="Calibri"/>
                <a:cs typeface="Calibri"/>
              </a:rPr>
              <a:t>     </a:t>
            </a:r>
            <a:r>
              <a:rPr sz="3000" b="1" spc="-10" dirty="0">
                <a:solidFill>
                  <a:srgbClr val="2C2C2C"/>
                </a:solidFill>
                <a:latin typeface="Calibri"/>
                <a:cs typeface="Calibri"/>
              </a:rPr>
              <a:t>Opportunity </a:t>
            </a:r>
            <a:r>
              <a:rPr sz="3000" b="1" spc="-20" dirty="0">
                <a:solidFill>
                  <a:srgbClr val="2C2C2C"/>
                </a:solidFill>
                <a:latin typeface="Calibri"/>
                <a:cs typeface="Calibri"/>
              </a:rPr>
              <a:t>for</a:t>
            </a:r>
            <a:r>
              <a:rPr lang="en-US" sz="3000" b="1" spc="-20" dirty="0">
                <a:solidFill>
                  <a:srgbClr val="2C2C2C"/>
                </a:solidFill>
                <a:latin typeface="Calibri"/>
                <a:cs typeface="Calibri"/>
              </a:rPr>
              <a:t> </a:t>
            </a:r>
            <a:r>
              <a:rPr sz="3000" b="1" spc="-10" dirty="0">
                <a:solidFill>
                  <a:srgbClr val="2C2C2C"/>
                </a:solidFill>
                <a:latin typeface="Calibri"/>
                <a:cs typeface="Calibri"/>
              </a:rPr>
              <a:t>practice</a:t>
            </a:r>
            <a:endParaRPr lang="en-US" sz="3000" b="1" spc="-10" dirty="0">
              <a:solidFill>
                <a:srgbClr val="2C2C2C"/>
              </a:solidFill>
              <a:latin typeface="Calibri"/>
              <a:cs typeface="Calibri"/>
            </a:endParaRPr>
          </a:p>
          <a:p>
            <a:pPr marL="12700" marR="5080">
              <a:lnSpc>
                <a:spcPts val="3300"/>
              </a:lnSpc>
              <a:spcBef>
                <a:spcPts val="1330"/>
              </a:spcBef>
            </a:pPr>
            <a:r>
              <a:rPr lang="en-CA" sz="3000" b="1" spc="-10" dirty="0">
                <a:solidFill>
                  <a:srgbClr val="2C2C2C"/>
                </a:solidFill>
                <a:latin typeface="Calibri"/>
                <a:cs typeface="Calibri"/>
              </a:rPr>
              <a:t>         </a:t>
            </a:r>
            <a:r>
              <a:rPr sz="3000" b="1" spc="-10" dirty="0">
                <a:solidFill>
                  <a:srgbClr val="2C2C2C"/>
                </a:solidFill>
                <a:latin typeface="Calibri"/>
                <a:cs typeface="Calibri"/>
              </a:rPr>
              <a:t> focus </a:t>
            </a:r>
            <a:r>
              <a:rPr sz="3000" b="1" dirty="0">
                <a:solidFill>
                  <a:srgbClr val="2C2C2C"/>
                </a:solidFill>
                <a:latin typeface="Calibri"/>
                <a:cs typeface="Calibri"/>
              </a:rPr>
              <a:t>in </a:t>
            </a:r>
            <a:r>
              <a:rPr sz="3000" b="1" spc="-65" dirty="0">
                <a:solidFill>
                  <a:srgbClr val="2C2C2C"/>
                </a:solidFill>
                <a:latin typeface="Calibri"/>
                <a:cs typeface="Calibri"/>
              </a:rPr>
              <a:t>Year</a:t>
            </a:r>
            <a:r>
              <a:rPr sz="3000" b="1" spc="-10" dirty="0">
                <a:solidFill>
                  <a:srgbClr val="2C2C2C"/>
                </a:solidFill>
                <a:latin typeface="Calibri"/>
                <a:cs typeface="Calibri"/>
              </a:rPr>
              <a:t> </a:t>
            </a:r>
            <a:r>
              <a:rPr sz="3000" b="1" dirty="0">
                <a:solidFill>
                  <a:srgbClr val="2C2C2C"/>
                </a:solidFill>
                <a:latin typeface="Calibri"/>
                <a:cs typeface="Calibri"/>
              </a:rPr>
              <a:t>4</a:t>
            </a:r>
            <a:endParaRPr sz="3000" dirty="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475476" y="4241291"/>
            <a:ext cx="775970" cy="775970"/>
          </a:xfrm>
          <a:custGeom>
            <a:avLst/>
            <a:gdLst/>
            <a:ahLst/>
            <a:cxnLst/>
            <a:rect l="l" t="t" r="r" b="b"/>
            <a:pathLst>
              <a:path w="775970" h="775970">
                <a:moveTo>
                  <a:pt x="775716" y="0"/>
                </a:moveTo>
                <a:lnTo>
                  <a:pt x="0" y="775716"/>
                </a:lnTo>
                <a:lnTo>
                  <a:pt x="775716" y="775716"/>
                </a:lnTo>
                <a:lnTo>
                  <a:pt x="775716" y="0"/>
                </a:lnTo>
                <a:close/>
              </a:path>
            </a:pathLst>
          </a:custGeom>
          <a:solidFill>
            <a:srgbClr val="91BD3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475476" y="4241291"/>
            <a:ext cx="775970" cy="775970"/>
          </a:xfrm>
          <a:custGeom>
            <a:avLst/>
            <a:gdLst/>
            <a:ahLst/>
            <a:cxnLst/>
            <a:rect l="l" t="t" r="r" b="b"/>
            <a:pathLst>
              <a:path w="775970" h="775970">
                <a:moveTo>
                  <a:pt x="0" y="775716"/>
                </a:moveTo>
                <a:lnTo>
                  <a:pt x="775716" y="0"/>
                </a:lnTo>
                <a:lnTo>
                  <a:pt x="775716" y="775716"/>
                </a:lnTo>
                <a:lnTo>
                  <a:pt x="0" y="775716"/>
                </a:lnTo>
                <a:close/>
              </a:path>
            </a:pathLst>
          </a:custGeom>
          <a:ln w="12192">
            <a:solidFill>
              <a:srgbClr val="91BD3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722107" y="4681220"/>
            <a:ext cx="441959" cy="2297430"/>
          </a:xfrm>
          <a:custGeom>
            <a:avLst/>
            <a:gdLst/>
            <a:ahLst/>
            <a:cxnLst/>
            <a:rect l="l" t="t" r="r" b="b"/>
            <a:pathLst>
              <a:path w="441959" h="2297429">
                <a:moveTo>
                  <a:pt x="0" y="2297430"/>
                </a:moveTo>
                <a:lnTo>
                  <a:pt x="441451" y="2297430"/>
                </a:lnTo>
                <a:lnTo>
                  <a:pt x="441451" y="0"/>
                </a:lnTo>
                <a:lnTo>
                  <a:pt x="0" y="0"/>
                </a:lnTo>
                <a:lnTo>
                  <a:pt x="0" y="2297430"/>
                </a:lnTo>
                <a:close/>
              </a:path>
            </a:pathLst>
          </a:custGeom>
          <a:solidFill>
            <a:srgbClr val="91BD3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722107" y="4239259"/>
            <a:ext cx="4559935" cy="441959"/>
          </a:xfrm>
          <a:custGeom>
            <a:avLst/>
            <a:gdLst/>
            <a:ahLst/>
            <a:cxnLst/>
            <a:rect l="l" t="t" r="r" b="b"/>
            <a:pathLst>
              <a:path w="4559934" h="441960">
                <a:moveTo>
                  <a:pt x="0" y="441960"/>
                </a:moveTo>
                <a:lnTo>
                  <a:pt x="4559808" y="441960"/>
                </a:lnTo>
                <a:lnTo>
                  <a:pt x="4559808" y="0"/>
                </a:lnTo>
                <a:lnTo>
                  <a:pt x="0" y="0"/>
                </a:lnTo>
                <a:lnTo>
                  <a:pt x="0" y="441960"/>
                </a:lnTo>
                <a:close/>
              </a:path>
            </a:pathLst>
          </a:custGeom>
          <a:solidFill>
            <a:srgbClr val="91BD3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722107" y="4239767"/>
            <a:ext cx="4559935" cy="2738755"/>
          </a:xfrm>
          <a:custGeom>
            <a:avLst/>
            <a:gdLst/>
            <a:ahLst/>
            <a:cxnLst/>
            <a:rect l="l" t="t" r="r" b="b"/>
            <a:pathLst>
              <a:path w="4559934" h="2738754">
                <a:moveTo>
                  <a:pt x="4559808" y="0"/>
                </a:moveTo>
                <a:lnTo>
                  <a:pt x="4559808" y="441198"/>
                </a:lnTo>
                <a:lnTo>
                  <a:pt x="441451" y="441198"/>
                </a:lnTo>
                <a:lnTo>
                  <a:pt x="441451" y="2738628"/>
                </a:lnTo>
                <a:lnTo>
                  <a:pt x="0" y="2738628"/>
                </a:lnTo>
                <a:lnTo>
                  <a:pt x="0" y="0"/>
                </a:lnTo>
                <a:lnTo>
                  <a:pt x="4559808" y="0"/>
                </a:lnTo>
                <a:close/>
              </a:path>
            </a:pathLst>
          </a:custGeom>
          <a:ln w="12192">
            <a:solidFill>
              <a:srgbClr val="91BD3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8276970" y="4729988"/>
            <a:ext cx="4117595" cy="2662908"/>
          </a:xfrm>
          <a:prstGeom prst="rect">
            <a:avLst/>
          </a:prstGeom>
        </p:spPr>
        <p:txBody>
          <a:bodyPr vert="horz" wrap="square" lIns="0" tIns="59055" rIns="0" bIns="0" rtlCol="0">
            <a:spAutoFit/>
          </a:bodyPr>
          <a:lstStyle/>
          <a:p>
            <a:pPr marL="12700" marR="761365">
              <a:lnSpc>
                <a:spcPts val="3290"/>
              </a:lnSpc>
              <a:spcBef>
                <a:spcPts val="465"/>
              </a:spcBef>
            </a:pPr>
            <a:r>
              <a:rPr sz="3000" b="1" spc="-15" dirty="0">
                <a:solidFill>
                  <a:srgbClr val="2C2C2C"/>
                </a:solidFill>
                <a:latin typeface="Calibri"/>
                <a:cs typeface="Calibri"/>
              </a:rPr>
              <a:t>Post-RN</a:t>
            </a:r>
            <a:r>
              <a:rPr sz="3000" b="1" spc="-75" dirty="0">
                <a:solidFill>
                  <a:srgbClr val="2C2C2C"/>
                </a:solidFill>
                <a:latin typeface="Calibri"/>
                <a:cs typeface="Calibri"/>
              </a:rPr>
              <a:t> </a:t>
            </a:r>
            <a:r>
              <a:rPr sz="3000" b="1" spc="-10" dirty="0">
                <a:solidFill>
                  <a:srgbClr val="2C2C2C"/>
                </a:solidFill>
                <a:latin typeface="Calibri"/>
                <a:cs typeface="Calibri"/>
              </a:rPr>
              <a:t>continued  learning:</a:t>
            </a:r>
            <a:endParaRPr sz="30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25"/>
              </a:spcBef>
            </a:pPr>
            <a:r>
              <a:rPr lang="en-US" sz="3000" b="1" spc="-5" dirty="0">
                <a:solidFill>
                  <a:srgbClr val="2C2C2C"/>
                </a:solidFill>
                <a:latin typeface="Calibri"/>
                <a:cs typeface="Calibri"/>
              </a:rPr>
              <a:t>     </a:t>
            </a:r>
            <a:r>
              <a:rPr sz="3000" b="1" spc="-5" dirty="0">
                <a:solidFill>
                  <a:srgbClr val="2C2C2C"/>
                </a:solidFill>
                <a:latin typeface="Calibri"/>
                <a:cs typeface="Calibri"/>
              </a:rPr>
              <a:t>OR, </a:t>
            </a:r>
            <a:r>
              <a:rPr sz="3000" b="1" dirty="0">
                <a:solidFill>
                  <a:srgbClr val="2C2C2C"/>
                </a:solidFill>
                <a:latin typeface="Calibri"/>
                <a:cs typeface="Calibri"/>
              </a:rPr>
              <a:t>ER, </a:t>
            </a:r>
            <a:r>
              <a:rPr sz="3000" b="1" spc="-15" dirty="0">
                <a:solidFill>
                  <a:srgbClr val="2C2C2C"/>
                </a:solidFill>
                <a:latin typeface="Calibri"/>
                <a:cs typeface="Calibri"/>
              </a:rPr>
              <a:t>ICU,</a:t>
            </a:r>
            <a:r>
              <a:rPr sz="3000" b="1" spc="-10" dirty="0">
                <a:solidFill>
                  <a:srgbClr val="2C2C2C"/>
                </a:solidFill>
                <a:latin typeface="Calibri"/>
                <a:cs typeface="Calibri"/>
              </a:rPr>
              <a:t> </a:t>
            </a:r>
            <a:r>
              <a:rPr sz="3000" b="1" spc="-20" dirty="0">
                <a:solidFill>
                  <a:srgbClr val="2C2C2C"/>
                </a:solidFill>
                <a:latin typeface="Calibri"/>
                <a:cs typeface="Calibri"/>
              </a:rPr>
              <a:t>etc.</a:t>
            </a:r>
            <a:endParaRPr sz="3000" dirty="0">
              <a:latin typeface="Calibri"/>
              <a:cs typeface="Calibri"/>
            </a:endParaRPr>
          </a:p>
          <a:p>
            <a:pPr marL="12700" marR="5080">
              <a:lnSpc>
                <a:spcPts val="3300"/>
              </a:lnSpc>
              <a:spcBef>
                <a:spcPts val="1335"/>
              </a:spcBef>
            </a:pPr>
            <a:r>
              <a:rPr lang="en-US" sz="3000" b="1" spc="-10" dirty="0">
                <a:solidFill>
                  <a:srgbClr val="2C2C2C"/>
                </a:solidFill>
                <a:latin typeface="Calibri"/>
                <a:cs typeface="Calibri"/>
              </a:rPr>
              <a:t>     </a:t>
            </a:r>
            <a:r>
              <a:rPr sz="3000" b="1" spc="-10" dirty="0">
                <a:solidFill>
                  <a:srgbClr val="2C2C2C"/>
                </a:solidFill>
                <a:latin typeface="Calibri"/>
                <a:cs typeface="Calibri"/>
              </a:rPr>
              <a:t>Advanced certifications</a:t>
            </a:r>
            <a:endParaRPr lang="en-US" sz="3000" b="1" spc="-10" dirty="0">
              <a:solidFill>
                <a:srgbClr val="2C2C2C"/>
              </a:solidFill>
              <a:latin typeface="Calibri"/>
              <a:cs typeface="Calibri"/>
            </a:endParaRPr>
          </a:p>
          <a:p>
            <a:pPr marL="12700" marR="5080">
              <a:lnSpc>
                <a:spcPts val="3300"/>
              </a:lnSpc>
              <a:spcBef>
                <a:spcPts val="1335"/>
              </a:spcBef>
            </a:pPr>
            <a:r>
              <a:rPr lang="en-CA" sz="3000" b="1" spc="-10" dirty="0">
                <a:solidFill>
                  <a:srgbClr val="2C2C2C"/>
                </a:solidFill>
                <a:latin typeface="Calibri"/>
                <a:cs typeface="Calibri"/>
              </a:rPr>
              <a:t>        </a:t>
            </a:r>
            <a:r>
              <a:rPr sz="3000" b="1" spc="-10" dirty="0">
                <a:solidFill>
                  <a:srgbClr val="2C2C2C"/>
                </a:solidFill>
                <a:latin typeface="Calibri"/>
                <a:cs typeface="Calibri"/>
              </a:rPr>
              <a:t>  </a:t>
            </a:r>
            <a:r>
              <a:rPr sz="3000" b="1" spc="-5" dirty="0">
                <a:solidFill>
                  <a:srgbClr val="2C2C2C"/>
                </a:solidFill>
                <a:latin typeface="Calibri"/>
                <a:cs typeface="Calibri"/>
              </a:rPr>
              <a:t>(ie.</a:t>
            </a:r>
            <a:r>
              <a:rPr sz="3000" b="1" spc="-10" dirty="0">
                <a:solidFill>
                  <a:srgbClr val="2C2C2C"/>
                </a:solidFill>
                <a:latin typeface="Calibri"/>
                <a:cs typeface="Calibri"/>
              </a:rPr>
              <a:t> </a:t>
            </a:r>
            <a:r>
              <a:rPr sz="3000" b="1" spc="-15" dirty="0">
                <a:solidFill>
                  <a:srgbClr val="2C2C2C"/>
                </a:solidFill>
                <a:latin typeface="Calibri"/>
                <a:cs typeface="Calibri"/>
              </a:rPr>
              <a:t>ACLS)</a:t>
            </a:r>
            <a:endParaRPr sz="3000" dirty="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1513819" y="2993135"/>
            <a:ext cx="777240" cy="777240"/>
          </a:xfrm>
          <a:custGeom>
            <a:avLst/>
            <a:gdLst/>
            <a:ahLst/>
            <a:cxnLst/>
            <a:rect l="l" t="t" r="r" b="b"/>
            <a:pathLst>
              <a:path w="777240" h="777239">
                <a:moveTo>
                  <a:pt x="777239" y="0"/>
                </a:moveTo>
                <a:lnTo>
                  <a:pt x="0" y="777240"/>
                </a:lnTo>
                <a:lnTo>
                  <a:pt x="777239" y="777240"/>
                </a:lnTo>
                <a:lnTo>
                  <a:pt x="777239" y="0"/>
                </a:lnTo>
                <a:close/>
              </a:path>
            </a:pathLst>
          </a:custGeom>
          <a:solidFill>
            <a:srgbClr val="91BD3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1513819" y="2993135"/>
            <a:ext cx="777240" cy="777240"/>
          </a:xfrm>
          <a:custGeom>
            <a:avLst/>
            <a:gdLst/>
            <a:ahLst/>
            <a:cxnLst/>
            <a:rect l="l" t="t" r="r" b="b"/>
            <a:pathLst>
              <a:path w="777240" h="777239">
                <a:moveTo>
                  <a:pt x="0" y="777240"/>
                </a:moveTo>
                <a:lnTo>
                  <a:pt x="777239" y="0"/>
                </a:lnTo>
                <a:lnTo>
                  <a:pt x="777239" y="777240"/>
                </a:lnTo>
                <a:lnTo>
                  <a:pt x="0" y="777240"/>
                </a:lnTo>
                <a:close/>
              </a:path>
            </a:pathLst>
          </a:custGeom>
          <a:ln w="12192">
            <a:solidFill>
              <a:srgbClr val="91BD3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2761976" y="3432809"/>
            <a:ext cx="441959" cy="2298700"/>
          </a:xfrm>
          <a:custGeom>
            <a:avLst/>
            <a:gdLst/>
            <a:ahLst/>
            <a:cxnLst/>
            <a:rect l="l" t="t" r="r" b="b"/>
            <a:pathLst>
              <a:path w="441959" h="2298700">
                <a:moveTo>
                  <a:pt x="0" y="2298700"/>
                </a:moveTo>
                <a:lnTo>
                  <a:pt x="441706" y="2298700"/>
                </a:lnTo>
                <a:lnTo>
                  <a:pt x="441706" y="0"/>
                </a:lnTo>
                <a:lnTo>
                  <a:pt x="0" y="0"/>
                </a:lnTo>
                <a:lnTo>
                  <a:pt x="0" y="2298700"/>
                </a:lnTo>
                <a:close/>
              </a:path>
            </a:pathLst>
          </a:custGeom>
          <a:solidFill>
            <a:srgbClr val="91BD3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2761976" y="2992120"/>
            <a:ext cx="4558665" cy="440690"/>
          </a:xfrm>
          <a:custGeom>
            <a:avLst/>
            <a:gdLst/>
            <a:ahLst/>
            <a:cxnLst/>
            <a:rect l="l" t="t" r="r" b="b"/>
            <a:pathLst>
              <a:path w="4558665" h="440689">
                <a:moveTo>
                  <a:pt x="0" y="440689"/>
                </a:moveTo>
                <a:lnTo>
                  <a:pt x="4558283" y="440689"/>
                </a:lnTo>
                <a:lnTo>
                  <a:pt x="4558283" y="0"/>
                </a:lnTo>
                <a:lnTo>
                  <a:pt x="0" y="0"/>
                </a:lnTo>
                <a:lnTo>
                  <a:pt x="0" y="440689"/>
                </a:lnTo>
                <a:close/>
              </a:path>
            </a:pathLst>
          </a:custGeom>
          <a:solidFill>
            <a:srgbClr val="91BD3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2761976" y="2991611"/>
            <a:ext cx="4558665" cy="2740660"/>
          </a:xfrm>
          <a:custGeom>
            <a:avLst/>
            <a:gdLst/>
            <a:ahLst/>
            <a:cxnLst/>
            <a:rect l="l" t="t" r="r" b="b"/>
            <a:pathLst>
              <a:path w="4558665" h="2740660">
                <a:moveTo>
                  <a:pt x="4558283" y="0"/>
                </a:moveTo>
                <a:lnTo>
                  <a:pt x="4558283" y="441452"/>
                </a:lnTo>
                <a:lnTo>
                  <a:pt x="441706" y="441452"/>
                </a:lnTo>
                <a:lnTo>
                  <a:pt x="441706" y="2740152"/>
                </a:lnTo>
                <a:lnTo>
                  <a:pt x="0" y="2740152"/>
                </a:lnTo>
                <a:lnTo>
                  <a:pt x="0" y="0"/>
                </a:lnTo>
                <a:lnTo>
                  <a:pt x="4558283" y="0"/>
                </a:lnTo>
                <a:close/>
              </a:path>
            </a:pathLst>
          </a:custGeom>
          <a:ln w="12192">
            <a:solidFill>
              <a:srgbClr val="91BD3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13316458" y="3359658"/>
            <a:ext cx="3752342" cy="353635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27099"/>
              </a:lnSpc>
              <a:spcBef>
                <a:spcPts val="95"/>
              </a:spcBef>
            </a:pPr>
            <a:r>
              <a:rPr sz="3000" b="1" spc="-20" dirty="0">
                <a:solidFill>
                  <a:srgbClr val="2C2C2C"/>
                </a:solidFill>
                <a:latin typeface="Calibri"/>
                <a:cs typeface="Calibri"/>
              </a:rPr>
              <a:t>Graduate</a:t>
            </a:r>
            <a:r>
              <a:rPr sz="3000" b="1" spc="-90" dirty="0">
                <a:solidFill>
                  <a:srgbClr val="2C2C2C"/>
                </a:solidFill>
                <a:latin typeface="Calibri"/>
                <a:cs typeface="Calibri"/>
              </a:rPr>
              <a:t> </a:t>
            </a:r>
            <a:r>
              <a:rPr sz="3000" b="1" spc="-5" dirty="0">
                <a:solidFill>
                  <a:srgbClr val="2C2C2C"/>
                </a:solidFill>
                <a:latin typeface="Calibri"/>
                <a:cs typeface="Calibri"/>
              </a:rPr>
              <a:t>degrees: </a:t>
            </a:r>
            <a:endParaRPr lang="en-US" sz="3000" b="1" spc="-5" dirty="0">
              <a:solidFill>
                <a:srgbClr val="2C2C2C"/>
              </a:solidFill>
              <a:latin typeface="Calibri"/>
              <a:cs typeface="Calibri"/>
            </a:endParaRPr>
          </a:p>
          <a:p>
            <a:pPr marL="12700" marR="5080">
              <a:lnSpc>
                <a:spcPct val="127099"/>
              </a:lnSpc>
              <a:spcBef>
                <a:spcPts val="95"/>
              </a:spcBef>
            </a:pPr>
            <a:r>
              <a:rPr sz="3000" b="1" spc="-5" dirty="0">
                <a:solidFill>
                  <a:srgbClr val="2C2C2C"/>
                </a:solidFill>
                <a:latin typeface="Calibri"/>
                <a:cs typeface="Calibri"/>
              </a:rPr>
              <a:t> </a:t>
            </a:r>
            <a:r>
              <a:rPr lang="en-US" sz="3000" b="1" spc="-5" dirty="0">
                <a:solidFill>
                  <a:srgbClr val="2C2C2C"/>
                </a:solidFill>
                <a:latin typeface="Calibri"/>
                <a:cs typeface="Calibri"/>
              </a:rPr>
              <a:t>     </a:t>
            </a:r>
            <a:r>
              <a:rPr sz="3000" b="1" spc="-10" dirty="0">
                <a:solidFill>
                  <a:srgbClr val="2C2C2C"/>
                </a:solidFill>
                <a:latin typeface="Calibri"/>
                <a:cs typeface="Calibri"/>
              </a:rPr>
              <a:t>Advanced practice  </a:t>
            </a:r>
            <a:r>
              <a:rPr lang="en-US" sz="3000" b="1" spc="-10" dirty="0">
                <a:solidFill>
                  <a:srgbClr val="2C2C2C"/>
                </a:solidFill>
                <a:latin typeface="Calibri"/>
                <a:cs typeface="Calibri"/>
              </a:rPr>
              <a:t> </a:t>
            </a:r>
          </a:p>
          <a:p>
            <a:pPr marL="12700" marR="5080">
              <a:lnSpc>
                <a:spcPct val="127099"/>
              </a:lnSpc>
              <a:spcBef>
                <a:spcPts val="95"/>
              </a:spcBef>
            </a:pPr>
            <a:r>
              <a:rPr lang="en-US" sz="3000" b="1" spc="-10" dirty="0">
                <a:solidFill>
                  <a:srgbClr val="2C2C2C"/>
                </a:solidFill>
                <a:latin typeface="Calibri"/>
                <a:cs typeface="Calibri"/>
              </a:rPr>
              <a:t>      </a:t>
            </a:r>
            <a:r>
              <a:rPr sz="3000" b="1" spc="-15" dirty="0">
                <a:solidFill>
                  <a:srgbClr val="2C2C2C"/>
                </a:solidFill>
                <a:latin typeface="Calibri"/>
                <a:cs typeface="Calibri"/>
              </a:rPr>
              <a:t>Educator</a:t>
            </a:r>
            <a:endParaRPr lang="en-US" sz="3000" b="1" spc="-15" dirty="0">
              <a:solidFill>
                <a:srgbClr val="2C2C2C"/>
              </a:solidFill>
              <a:latin typeface="Calibri"/>
              <a:cs typeface="Calibri"/>
            </a:endParaRPr>
          </a:p>
          <a:p>
            <a:pPr marL="12700" marR="5080">
              <a:lnSpc>
                <a:spcPct val="127099"/>
              </a:lnSpc>
              <a:spcBef>
                <a:spcPts val="95"/>
              </a:spcBef>
            </a:pPr>
            <a:r>
              <a:rPr lang="en-CA" sz="3000" b="1" spc="-15" dirty="0">
                <a:solidFill>
                  <a:srgbClr val="2C2C2C"/>
                </a:solidFill>
                <a:latin typeface="Calibri"/>
                <a:cs typeface="Calibri"/>
              </a:rPr>
              <a:t>    </a:t>
            </a:r>
            <a:r>
              <a:rPr sz="3000" b="1" spc="-15" dirty="0">
                <a:solidFill>
                  <a:srgbClr val="2C2C2C"/>
                </a:solidFill>
                <a:latin typeface="Calibri"/>
                <a:cs typeface="Calibri"/>
              </a:rPr>
              <a:t>  </a:t>
            </a:r>
            <a:r>
              <a:rPr sz="3000" b="1" spc="-5" dirty="0">
                <a:solidFill>
                  <a:srgbClr val="2C2C2C"/>
                </a:solidFill>
                <a:latin typeface="Calibri"/>
                <a:cs typeface="Calibri"/>
              </a:rPr>
              <a:t>Leadership </a:t>
            </a:r>
            <a:endParaRPr lang="en-US" sz="3000" b="1" spc="-5" dirty="0">
              <a:solidFill>
                <a:srgbClr val="2C2C2C"/>
              </a:solidFill>
              <a:latin typeface="Calibri"/>
              <a:cs typeface="Calibri"/>
            </a:endParaRPr>
          </a:p>
          <a:p>
            <a:pPr marL="12700" marR="5080">
              <a:lnSpc>
                <a:spcPct val="127099"/>
              </a:lnSpc>
              <a:spcBef>
                <a:spcPts val="95"/>
              </a:spcBef>
            </a:pPr>
            <a:r>
              <a:rPr lang="en-CA" sz="3000" b="1" spc="-5" dirty="0">
                <a:solidFill>
                  <a:srgbClr val="2C2C2C"/>
                </a:solidFill>
                <a:latin typeface="Calibri"/>
                <a:cs typeface="Calibri"/>
              </a:rPr>
              <a:t>     </a:t>
            </a:r>
            <a:r>
              <a:rPr sz="3000" b="1" spc="-5" dirty="0">
                <a:solidFill>
                  <a:srgbClr val="2C2C2C"/>
                </a:solidFill>
                <a:latin typeface="Calibri"/>
                <a:cs typeface="Calibri"/>
              </a:rPr>
              <a:t> </a:t>
            </a:r>
            <a:r>
              <a:rPr sz="3000" b="1" spc="-10" dirty="0">
                <a:solidFill>
                  <a:srgbClr val="2C2C2C"/>
                </a:solidFill>
                <a:latin typeface="Calibri"/>
                <a:cs typeface="Calibri"/>
              </a:rPr>
              <a:t>Informatics </a:t>
            </a:r>
            <a:endParaRPr lang="en-US" sz="3000" b="1" spc="-10" dirty="0">
              <a:solidFill>
                <a:srgbClr val="2C2C2C"/>
              </a:solidFill>
              <a:latin typeface="Calibri"/>
              <a:cs typeface="Calibri"/>
            </a:endParaRPr>
          </a:p>
          <a:p>
            <a:pPr marL="12700" marR="5080">
              <a:lnSpc>
                <a:spcPct val="127099"/>
              </a:lnSpc>
              <a:spcBef>
                <a:spcPts val="95"/>
              </a:spcBef>
            </a:pPr>
            <a:r>
              <a:rPr lang="en-CA" sz="3000" b="1" spc="-10" dirty="0">
                <a:solidFill>
                  <a:srgbClr val="2C2C2C"/>
                </a:solidFill>
                <a:latin typeface="Calibri"/>
                <a:cs typeface="Calibri"/>
              </a:rPr>
              <a:t>     </a:t>
            </a:r>
            <a:r>
              <a:rPr sz="3000" b="1" spc="-10" dirty="0">
                <a:solidFill>
                  <a:srgbClr val="2C2C2C"/>
                </a:solidFill>
                <a:latin typeface="Calibri"/>
                <a:cs typeface="Calibri"/>
              </a:rPr>
              <a:t> </a:t>
            </a:r>
            <a:r>
              <a:rPr sz="3000" b="1" spc="-15" dirty="0">
                <a:solidFill>
                  <a:srgbClr val="2C2C2C"/>
                </a:solidFill>
                <a:latin typeface="Calibri"/>
                <a:cs typeface="Calibri"/>
              </a:rPr>
              <a:t>Research</a:t>
            </a:r>
            <a:endParaRPr sz="30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6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735574" y="253345"/>
            <a:ext cx="11698986" cy="1784463"/>
          </a:xfrm>
          <a:prstGeom prst="rect">
            <a:avLst/>
          </a:prstGeom>
        </p:spPr>
        <p:txBody>
          <a:bodyPr vert="horz" wrap="square" lIns="0" tIns="116205" rIns="0" bIns="0" rtlCol="0">
            <a:spAutoFit/>
          </a:bodyPr>
          <a:lstStyle/>
          <a:p>
            <a:pPr marL="12700" marR="5080">
              <a:lnSpc>
                <a:spcPts val="6480"/>
              </a:lnSpc>
              <a:spcBef>
                <a:spcPts val="915"/>
              </a:spcBef>
            </a:pPr>
            <a:r>
              <a:rPr sz="6000" spc="-85" dirty="0"/>
              <a:t>Why </a:t>
            </a:r>
            <a:r>
              <a:rPr sz="6000" spc="-50" dirty="0"/>
              <a:t>Camosun </a:t>
            </a:r>
            <a:r>
              <a:rPr sz="6000" spc="-45" dirty="0"/>
              <a:t>College </a:t>
            </a:r>
            <a:r>
              <a:rPr sz="6000" spc="-35" dirty="0"/>
              <a:t>and </a:t>
            </a:r>
            <a:r>
              <a:rPr sz="6000" spc="-30" dirty="0"/>
              <a:t>the  </a:t>
            </a:r>
            <a:r>
              <a:rPr sz="6000" spc="-55" dirty="0"/>
              <a:t>University </a:t>
            </a:r>
            <a:r>
              <a:rPr sz="6000" spc="-25" dirty="0"/>
              <a:t>of </a:t>
            </a:r>
            <a:r>
              <a:rPr sz="6000" spc="-45" dirty="0"/>
              <a:t>Victoria</a:t>
            </a:r>
            <a:r>
              <a:rPr sz="6000" spc="-240" dirty="0"/>
              <a:t> </a:t>
            </a:r>
            <a:r>
              <a:rPr sz="6000" spc="-85" dirty="0"/>
              <a:t>Program?</a:t>
            </a:r>
            <a:endParaRPr sz="6000" dirty="0"/>
          </a:p>
        </p:txBody>
      </p:sp>
      <p:sp>
        <p:nvSpPr>
          <p:cNvPr id="4" name="object 4"/>
          <p:cNvSpPr txBox="1"/>
          <p:nvPr/>
        </p:nvSpPr>
        <p:spPr>
          <a:xfrm>
            <a:off x="5505069" y="2297684"/>
            <a:ext cx="12074525" cy="7973337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355600" marR="190500" indent="-342900">
              <a:lnSpc>
                <a:spcPts val="3460"/>
              </a:lnSpc>
              <a:spcBef>
                <a:spcPts val="535"/>
              </a:spcBef>
              <a:buFont typeface="Arial"/>
              <a:buChar char="•"/>
              <a:tabLst>
                <a:tab pos="354965" algn="l"/>
                <a:tab pos="355600" algn="l"/>
                <a:tab pos="2288540" algn="l"/>
              </a:tabLst>
            </a:pPr>
            <a:r>
              <a:rPr sz="3200" spc="-20" dirty="0">
                <a:solidFill>
                  <a:srgbClr val="5F5F5F"/>
                </a:solidFill>
                <a:latin typeface="Calibri"/>
                <a:cs typeface="Calibri"/>
              </a:rPr>
              <a:t>Advantage</a:t>
            </a:r>
            <a:r>
              <a:rPr lang="en-US" sz="3200" spc="-20" dirty="0">
                <a:solidFill>
                  <a:srgbClr val="5F5F5F"/>
                </a:solidFill>
                <a:latin typeface="Calibri"/>
                <a:cs typeface="Calibri"/>
              </a:rPr>
              <a:t> </a:t>
            </a:r>
            <a:r>
              <a:rPr sz="3200" spc="-5" dirty="0">
                <a:solidFill>
                  <a:srgbClr val="5F5F5F"/>
                </a:solidFill>
                <a:latin typeface="Calibri"/>
                <a:cs typeface="Calibri"/>
              </a:rPr>
              <a:t>of </a:t>
            </a:r>
            <a:r>
              <a:rPr sz="3200" b="1" spc="-15" dirty="0">
                <a:solidFill>
                  <a:srgbClr val="5F5F5F"/>
                </a:solidFill>
                <a:latin typeface="Calibri"/>
                <a:cs typeface="Calibri"/>
              </a:rPr>
              <a:t>attending </a:t>
            </a:r>
            <a:r>
              <a:rPr sz="3200" b="1" spc="-5" dirty="0">
                <a:solidFill>
                  <a:srgbClr val="5F5F5F"/>
                </a:solidFill>
                <a:latin typeface="Calibri"/>
                <a:cs typeface="Calibri"/>
              </a:rPr>
              <a:t>both institutions </a:t>
            </a:r>
            <a:r>
              <a:rPr sz="3200" dirty="0">
                <a:solidFill>
                  <a:srgbClr val="5F5F5F"/>
                </a:solidFill>
                <a:latin typeface="Calibri"/>
                <a:cs typeface="Calibri"/>
              </a:rPr>
              <a:t>and </a:t>
            </a:r>
            <a:r>
              <a:rPr sz="3200" spc="-5" dirty="0">
                <a:solidFill>
                  <a:srgbClr val="5F5F5F"/>
                </a:solidFill>
                <a:latin typeface="Calibri"/>
                <a:cs typeface="Calibri"/>
              </a:rPr>
              <a:t>accessing the combined  </a:t>
            </a:r>
            <a:r>
              <a:rPr sz="3200" spc="-10" dirty="0">
                <a:solidFill>
                  <a:srgbClr val="5F5F5F"/>
                </a:solidFill>
                <a:latin typeface="Calibri"/>
                <a:cs typeface="Calibri"/>
              </a:rPr>
              <a:t>resources </a:t>
            </a:r>
            <a:r>
              <a:rPr sz="3200" spc="-15" dirty="0">
                <a:solidFill>
                  <a:srgbClr val="5F5F5F"/>
                </a:solidFill>
                <a:latin typeface="Calibri"/>
                <a:cs typeface="Calibri"/>
              </a:rPr>
              <a:t>available </a:t>
            </a:r>
            <a:r>
              <a:rPr sz="3200" spc="-25" dirty="0">
                <a:solidFill>
                  <a:srgbClr val="5F5F5F"/>
                </a:solidFill>
                <a:latin typeface="Calibri"/>
                <a:cs typeface="Calibri"/>
              </a:rPr>
              <a:t>to</a:t>
            </a:r>
            <a:r>
              <a:rPr sz="3200" spc="5" dirty="0">
                <a:solidFill>
                  <a:srgbClr val="5F5F5F"/>
                </a:solidFill>
                <a:latin typeface="Calibri"/>
                <a:cs typeface="Calibri"/>
              </a:rPr>
              <a:t> </a:t>
            </a:r>
            <a:r>
              <a:rPr sz="3200" spc="-10" dirty="0">
                <a:solidFill>
                  <a:srgbClr val="5F5F5F"/>
                </a:solidFill>
                <a:latin typeface="Calibri"/>
                <a:cs typeface="Calibri"/>
              </a:rPr>
              <a:t>students.</a:t>
            </a:r>
            <a:endParaRPr sz="3200" dirty="0">
              <a:latin typeface="Calibri"/>
              <a:cs typeface="Calibri"/>
            </a:endParaRPr>
          </a:p>
          <a:p>
            <a:pPr marL="355600" marR="695960" indent="-342900">
              <a:lnSpc>
                <a:spcPts val="3460"/>
              </a:lnSpc>
              <a:spcBef>
                <a:spcPts val="59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15" dirty="0">
                <a:solidFill>
                  <a:srgbClr val="5F5F5F"/>
                </a:solidFill>
                <a:latin typeface="Calibri"/>
                <a:cs typeface="Calibri"/>
              </a:rPr>
              <a:t>Faculty </a:t>
            </a:r>
            <a:r>
              <a:rPr sz="3200" dirty="0">
                <a:solidFill>
                  <a:srgbClr val="5F5F5F"/>
                </a:solidFill>
                <a:latin typeface="Calibri"/>
                <a:cs typeface="Calibri"/>
              </a:rPr>
              <a:t>with </a:t>
            </a:r>
            <a:r>
              <a:rPr lang="en-CA" sz="3200" b="1" spc="-20" dirty="0">
                <a:solidFill>
                  <a:srgbClr val="5F5F5F"/>
                </a:solidFill>
                <a:latin typeface="Calibri"/>
                <a:cs typeface="Calibri"/>
              </a:rPr>
              <a:t>diverse </a:t>
            </a:r>
            <a:r>
              <a:rPr lang="en-CA" sz="3200" b="1" spc="-10" dirty="0">
                <a:solidFill>
                  <a:srgbClr val="5F5F5F"/>
                </a:solidFill>
                <a:latin typeface="Calibri"/>
                <a:cs typeface="Calibri"/>
              </a:rPr>
              <a:t>areas </a:t>
            </a:r>
            <a:r>
              <a:rPr sz="3200" dirty="0">
                <a:solidFill>
                  <a:srgbClr val="5F5F5F"/>
                </a:solidFill>
                <a:latin typeface="Calibri"/>
                <a:cs typeface="Calibri"/>
              </a:rPr>
              <a:t>of </a:t>
            </a:r>
            <a:r>
              <a:rPr sz="3200" spc="-10" dirty="0">
                <a:solidFill>
                  <a:srgbClr val="5F5F5F"/>
                </a:solidFill>
                <a:latin typeface="Calibri"/>
                <a:cs typeface="Calibri"/>
              </a:rPr>
              <a:t>experiences, expertise, education </a:t>
            </a:r>
            <a:r>
              <a:rPr sz="3200" dirty="0">
                <a:solidFill>
                  <a:srgbClr val="5F5F5F"/>
                </a:solidFill>
                <a:latin typeface="Calibri"/>
                <a:cs typeface="Calibri"/>
              </a:rPr>
              <a:t>and  </a:t>
            </a:r>
            <a:r>
              <a:rPr sz="3200" spc="-10" dirty="0">
                <a:solidFill>
                  <a:srgbClr val="5F5F5F"/>
                </a:solidFill>
                <a:latin typeface="Calibri"/>
                <a:cs typeface="Calibri"/>
              </a:rPr>
              <a:t>research.</a:t>
            </a:r>
            <a:endParaRPr sz="32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16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15" dirty="0">
                <a:solidFill>
                  <a:srgbClr val="5F5F5F"/>
                </a:solidFill>
                <a:latin typeface="Calibri"/>
                <a:cs typeface="Calibri"/>
              </a:rPr>
              <a:t>Strong student </a:t>
            </a:r>
            <a:r>
              <a:rPr sz="3200" b="1" spc="-5" dirty="0">
                <a:solidFill>
                  <a:srgbClr val="5F5F5F"/>
                </a:solidFill>
                <a:latin typeface="Calibri"/>
                <a:cs typeface="Calibri"/>
              </a:rPr>
              <a:t>peer support</a:t>
            </a:r>
            <a:r>
              <a:rPr sz="3200" b="1" spc="45" dirty="0">
                <a:solidFill>
                  <a:srgbClr val="5F5F5F"/>
                </a:solidFill>
                <a:latin typeface="Calibri"/>
                <a:cs typeface="Calibri"/>
              </a:rPr>
              <a:t> </a:t>
            </a:r>
            <a:r>
              <a:rPr sz="3200" spc="-10" dirty="0">
                <a:solidFill>
                  <a:srgbClr val="5F5F5F"/>
                </a:solidFill>
                <a:latin typeface="Calibri"/>
                <a:cs typeface="Calibri"/>
              </a:rPr>
              <a:t>network.</a:t>
            </a:r>
            <a:endParaRPr sz="32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21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20" dirty="0">
                <a:solidFill>
                  <a:srgbClr val="5F5F5F"/>
                </a:solidFill>
                <a:latin typeface="Calibri"/>
                <a:cs typeface="Calibri"/>
              </a:rPr>
              <a:t>Integrated </a:t>
            </a:r>
            <a:r>
              <a:rPr sz="3200" spc="-15" dirty="0">
                <a:solidFill>
                  <a:srgbClr val="5F5F5F"/>
                </a:solidFill>
                <a:latin typeface="Calibri"/>
                <a:cs typeface="Calibri"/>
              </a:rPr>
              <a:t>course </a:t>
            </a:r>
            <a:r>
              <a:rPr sz="3200" spc="-10" dirty="0">
                <a:solidFill>
                  <a:srgbClr val="5F5F5F"/>
                </a:solidFill>
                <a:latin typeface="Calibri"/>
                <a:cs typeface="Calibri"/>
              </a:rPr>
              <a:t>work </a:t>
            </a:r>
            <a:r>
              <a:rPr sz="3200" dirty="0">
                <a:solidFill>
                  <a:srgbClr val="5F5F5F"/>
                </a:solidFill>
                <a:latin typeface="Calibri"/>
                <a:cs typeface="Calibri"/>
              </a:rPr>
              <a:t>with </a:t>
            </a:r>
            <a:r>
              <a:rPr sz="3200" spc="-15" dirty="0">
                <a:solidFill>
                  <a:srgbClr val="5F5F5F"/>
                </a:solidFill>
                <a:latin typeface="Calibri"/>
                <a:cs typeface="Calibri"/>
              </a:rPr>
              <a:t>nursing</a:t>
            </a:r>
            <a:r>
              <a:rPr sz="3200" spc="20" dirty="0">
                <a:solidFill>
                  <a:srgbClr val="5F5F5F"/>
                </a:solidFill>
                <a:latin typeface="Calibri"/>
                <a:cs typeface="Calibri"/>
              </a:rPr>
              <a:t> </a:t>
            </a:r>
            <a:r>
              <a:rPr sz="3200" spc="-10" dirty="0">
                <a:solidFill>
                  <a:srgbClr val="5F5F5F"/>
                </a:solidFill>
                <a:latin typeface="Calibri"/>
                <a:cs typeface="Calibri"/>
              </a:rPr>
              <a:t>practice.</a:t>
            </a:r>
            <a:endParaRPr sz="32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21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dirty="0">
                <a:solidFill>
                  <a:srgbClr val="5F5F5F"/>
                </a:solidFill>
                <a:latin typeface="Calibri"/>
                <a:cs typeface="Calibri"/>
              </a:rPr>
              <a:t>Wide </a:t>
            </a:r>
            <a:r>
              <a:rPr sz="3200" spc="-20" dirty="0">
                <a:solidFill>
                  <a:srgbClr val="5F5F5F"/>
                </a:solidFill>
                <a:latin typeface="Calibri"/>
                <a:cs typeface="Calibri"/>
              </a:rPr>
              <a:t>range </a:t>
            </a:r>
            <a:r>
              <a:rPr sz="3200" dirty="0">
                <a:solidFill>
                  <a:srgbClr val="5F5F5F"/>
                </a:solidFill>
                <a:latin typeface="Calibri"/>
                <a:cs typeface="Calibri"/>
              </a:rPr>
              <a:t>of </a:t>
            </a:r>
            <a:r>
              <a:rPr sz="3200" spc="-5" dirty="0">
                <a:solidFill>
                  <a:srgbClr val="5F5F5F"/>
                </a:solidFill>
                <a:latin typeface="Calibri"/>
                <a:cs typeface="Calibri"/>
              </a:rPr>
              <a:t>teaching </a:t>
            </a:r>
            <a:r>
              <a:rPr sz="3200" spc="-20" dirty="0">
                <a:solidFill>
                  <a:srgbClr val="5F5F5F"/>
                </a:solidFill>
                <a:latin typeface="Calibri"/>
                <a:cs typeface="Calibri"/>
              </a:rPr>
              <a:t>strategies, </a:t>
            </a:r>
            <a:r>
              <a:rPr sz="3200" spc="-5" dirty="0">
                <a:solidFill>
                  <a:srgbClr val="5F5F5F"/>
                </a:solidFill>
                <a:latin typeface="Calibri"/>
                <a:cs typeface="Calibri"/>
              </a:rPr>
              <a:t>with </a:t>
            </a:r>
            <a:r>
              <a:rPr sz="3200" dirty="0">
                <a:solidFill>
                  <a:srgbClr val="5F5F5F"/>
                </a:solidFill>
                <a:latin typeface="Calibri"/>
                <a:cs typeface="Calibri"/>
              </a:rPr>
              <a:t>a </a:t>
            </a:r>
            <a:r>
              <a:rPr sz="3200" spc="-20" dirty="0">
                <a:solidFill>
                  <a:srgbClr val="5F5F5F"/>
                </a:solidFill>
                <a:latin typeface="Calibri"/>
                <a:cs typeface="Calibri"/>
              </a:rPr>
              <a:t>focus </a:t>
            </a:r>
            <a:r>
              <a:rPr sz="3200" dirty="0">
                <a:solidFill>
                  <a:srgbClr val="5F5F5F"/>
                </a:solidFill>
                <a:latin typeface="Calibri"/>
                <a:cs typeface="Calibri"/>
              </a:rPr>
              <a:t>on </a:t>
            </a:r>
            <a:r>
              <a:rPr sz="3200" b="1" spc="-10" dirty="0">
                <a:solidFill>
                  <a:srgbClr val="5F5F5F"/>
                </a:solidFill>
                <a:latin typeface="Calibri"/>
                <a:cs typeface="Calibri"/>
              </a:rPr>
              <a:t>experiential</a:t>
            </a:r>
            <a:r>
              <a:rPr sz="3200" b="1" spc="80" dirty="0">
                <a:solidFill>
                  <a:srgbClr val="5F5F5F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5F5F5F"/>
                </a:solidFill>
                <a:latin typeface="Calibri"/>
                <a:cs typeface="Calibri"/>
              </a:rPr>
              <a:t>learning</a:t>
            </a:r>
            <a:endParaRPr sz="3200" b="1" dirty="0">
              <a:latin typeface="Calibri"/>
              <a:cs typeface="Calibri"/>
            </a:endParaRPr>
          </a:p>
          <a:p>
            <a:pPr marL="355600" marR="619125" indent="-342900">
              <a:lnSpc>
                <a:spcPts val="3460"/>
              </a:lnSpc>
              <a:spcBef>
                <a:spcPts val="65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5" dirty="0">
                <a:solidFill>
                  <a:srgbClr val="5F5F5F"/>
                </a:solidFill>
                <a:latin typeface="Calibri"/>
                <a:cs typeface="Calibri"/>
              </a:rPr>
              <a:t>Use of </a:t>
            </a:r>
            <a:r>
              <a:rPr sz="3200" b="1" spc="-5" dirty="0">
                <a:solidFill>
                  <a:srgbClr val="5F5F5F"/>
                </a:solidFill>
                <a:latin typeface="Calibri"/>
                <a:cs typeface="Calibri"/>
              </a:rPr>
              <a:t>low </a:t>
            </a:r>
            <a:r>
              <a:rPr sz="3200" b="1" dirty="0">
                <a:solidFill>
                  <a:srgbClr val="5F5F5F"/>
                </a:solidFill>
                <a:latin typeface="Calibri"/>
                <a:cs typeface="Calibri"/>
              </a:rPr>
              <a:t>and </a:t>
            </a:r>
            <a:r>
              <a:rPr sz="3200" b="1" spc="-5" dirty="0">
                <a:solidFill>
                  <a:srgbClr val="5F5F5F"/>
                </a:solidFill>
                <a:latin typeface="Calibri"/>
                <a:cs typeface="Calibri"/>
              </a:rPr>
              <a:t>high fidelity simulation </a:t>
            </a:r>
            <a:r>
              <a:rPr sz="3200" spc="-5" dirty="0">
                <a:solidFill>
                  <a:srgbClr val="5F5F5F"/>
                </a:solidFill>
                <a:latin typeface="Calibri"/>
                <a:cs typeface="Calibri"/>
              </a:rPr>
              <a:t>labs </a:t>
            </a:r>
            <a:r>
              <a:rPr sz="3200" spc="-25" dirty="0">
                <a:solidFill>
                  <a:srgbClr val="5F5F5F"/>
                </a:solidFill>
                <a:latin typeface="Calibri"/>
                <a:cs typeface="Calibri"/>
              </a:rPr>
              <a:t>to </a:t>
            </a:r>
            <a:r>
              <a:rPr sz="3200" spc="-5" dirty="0">
                <a:solidFill>
                  <a:srgbClr val="5F5F5F"/>
                </a:solidFill>
                <a:latin typeface="Calibri"/>
                <a:cs typeface="Calibri"/>
              </a:rPr>
              <a:t>help </a:t>
            </a:r>
            <a:r>
              <a:rPr sz="3200" spc="-25" dirty="0">
                <a:solidFill>
                  <a:srgbClr val="5F5F5F"/>
                </a:solidFill>
                <a:latin typeface="Calibri"/>
                <a:cs typeface="Calibri"/>
              </a:rPr>
              <a:t>integrate </a:t>
            </a:r>
            <a:r>
              <a:rPr sz="3200" dirty="0">
                <a:solidFill>
                  <a:srgbClr val="5F5F5F"/>
                </a:solidFill>
                <a:latin typeface="Calibri"/>
                <a:cs typeface="Calibri"/>
              </a:rPr>
              <a:t>theory  </a:t>
            </a:r>
            <a:r>
              <a:rPr sz="3200" spc="-20" dirty="0">
                <a:solidFill>
                  <a:srgbClr val="5F5F5F"/>
                </a:solidFill>
                <a:latin typeface="Calibri"/>
                <a:cs typeface="Calibri"/>
              </a:rPr>
              <a:t>into</a:t>
            </a:r>
            <a:r>
              <a:rPr sz="3200" spc="10" dirty="0">
                <a:solidFill>
                  <a:srgbClr val="5F5F5F"/>
                </a:solidFill>
                <a:latin typeface="Calibri"/>
                <a:cs typeface="Calibri"/>
              </a:rPr>
              <a:t> </a:t>
            </a:r>
            <a:r>
              <a:rPr sz="3200" spc="-10" dirty="0">
                <a:solidFill>
                  <a:srgbClr val="5F5F5F"/>
                </a:solidFill>
                <a:latin typeface="Calibri"/>
                <a:cs typeface="Calibri"/>
              </a:rPr>
              <a:t>practice.</a:t>
            </a:r>
            <a:endParaRPr sz="3200" dirty="0">
              <a:latin typeface="Calibri"/>
              <a:cs typeface="Calibri"/>
            </a:endParaRPr>
          </a:p>
          <a:p>
            <a:pPr marL="355600" marR="257175" indent="-342900">
              <a:lnSpc>
                <a:spcPts val="3460"/>
              </a:lnSpc>
              <a:spcBef>
                <a:spcPts val="59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5" dirty="0">
                <a:solidFill>
                  <a:srgbClr val="5F5F5F"/>
                </a:solidFill>
                <a:latin typeface="Calibri"/>
                <a:cs typeface="Calibri"/>
              </a:rPr>
              <a:t>One of </a:t>
            </a:r>
            <a:r>
              <a:rPr sz="3200" dirty="0">
                <a:solidFill>
                  <a:srgbClr val="5F5F5F"/>
                </a:solidFill>
                <a:latin typeface="Calibri"/>
                <a:cs typeface="Calibri"/>
              </a:rPr>
              <a:t>the </a:t>
            </a:r>
            <a:r>
              <a:rPr sz="3200" spc="-10" dirty="0">
                <a:solidFill>
                  <a:srgbClr val="5F5F5F"/>
                </a:solidFill>
                <a:latin typeface="Calibri"/>
                <a:cs typeface="Calibri"/>
              </a:rPr>
              <a:t>highest </a:t>
            </a:r>
            <a:r>
              <a:rPr sz="3200" b="1" spc="-5" dirty="0">
                <a:solidFill>
                  <a:srgbClr val="5F5F5F"/>
                </a:solidFill>
                <a:latin typeface="Calibri"/>
                <a:cs typeface="Calibri"/>
              </a:rPr>
              <a:t>number of clinical </a:t>
            </a:r>
            <a:r>
              <a:rPr sz="3200" b="1" spc="-20" dirty="0">
                <a:solidFill>
                  <a:srgbClr val="5F5F5F"/>
                </a:solidFill>
                <a:latin typeface="Calibri"/>
                <a:cs typeface="Calibri"/>
              </a:rPr>
              <a:t>hours </a:t>
            </a:r>
            <a:r>
              <a:rPr sz="3200" spc="-5" dirty="0">
                <a:solidFill>
                  <a:srgbClr val="5F5F5F"/>
                </a:solidFill>
                <a:latin typeface="Calibri"/>
                <a:cs typeface="Calibri"/>
              </a:rPr>
              <a:t>of </a:t>
            </a:r>
            <a:r>
              <a:rPr sz="3200" spc="-20" dirty="0">
                <a:solidFill>
                  <a:srgbClr val="5F5F5F"/>
                </a:solidFill>
                <a:latin typeface="Calibri"/>
                <a:cs typeface="Calibri"/>
              </a:rPr>
              <a:t>any </a:t>
            </a:r>
            <a:r>
              <a:rPr sz="3200" spc="-15" dirty="0">
                <a:solidFill>
                  <a:srgbClr val="5F5F5F"/>
                </a:solidFill>
                <a:latin typeface="Calibri"/>
                <a:cs typeface="Calibri"/>
              </a:rPr>
              <a:t>nursing </a:t>
            </a:r>
            <a:r>
              <a:rPr sz="3200" spc="-20" dirty="0">
                <a:solidFill>
                  <a:srgbClr val="5F5F5F"/>
                </a:solidFill>
                <a:latin typeface="Calibri"/>
                <a:cs typeface="Calibri"/>
              </a:rPr>
              <a:t>program </a:t>
            </a:r>
            <a:r>
              <a:rPr sz="3200" spc="-10" dirty="0">
                <a:solidFill>
                  <a:srgbClr val="5F5F5F"/>
                </a:solidFill>
                <a:latin typeface="Calibri"/>
                <a:cs typeface="Calibri"/>
              </a:rPr>
              <a:t>in  </a:t>
            </a:r>
            <a:r>
              <a:rPr sz="3200" spc="-5" dirty="0">
                <a:solidFill>
                  <a:srgbClr val="5F5F5F"/>
                </a:solidFill>
                <a:latin typeface="Calibri"/>
                <a:cs typeface="Calibri"/>
              </a:rPr>
              <a:t>Canada (~12</a:t>
            </a:r>
            <a:r>
              <a:rPr lang="en-US" sz="3200" spc="-5" dirty="0">
                <a:solidFill>
                  <a:srgbClr val="5F5F5F"/>
                </a:solidFill>
                <a:latin typeface="Calibri"/>
                <a:cs typeface="Calibri"/>
              </a:rPr>
              <a:t>00</a:t>
            </a:r>
            <a:r>
              <a:rPr sz="3200" spc="-5" dirty="0">
                <a:solidFill>
                  <a:srgbClr val="5F5F5F"/>
                </a:solidFill>
                <a:latin typeface="Calibri"/>
                <a:cs typeface="Calibri"/>
              </a:rPr>
              <a:t> </a:t>
            </a:r>
            <a:r>
              <a:rPr sz="3200" spc="-20" dirty="0">
                <a:solidFill>
                  <a:srgbClr val="5F5F5F"/>
                </a:solidFill>
                <a:latin typeface="Calibri"/>
                <a:cs typeface="Calibri"/>
              </a:rPr>
              <a:t>hrs. </a:t>
            </a:r>
            <a:r>
              <a:rPr sz="3200" spc="-15" dirty="0">
                <a:solidFill>
                  <a:srgbClr val="5F5F5F"/>
                </a:solidFill>
                <a:latin typeface="Calibri"/>
                <a:cs typeface="Calibri"/>
              </a:rPr>
              <a:t>over </a:t>
            </a:r>
            <a:r>
              <a:rPr sz="3200" dirty="0">
                <a:solidFill>
                  <a:srgbClr val="5F5F5F"/>
                </a:solidFill>
                <a:latin typeface="Calibri"/>
                <a:cs typeface="Calibri"/>
              </a:rPr>
              <a:t>4</a:t>
            </a:r>
            <a:r>
              <a:rPr sz="3200" spc="70" dirty="0">
                <a:solidFill>
                  <a:srgbClr val="5F5F5F"/>
                </a:solidFill>
                <a:latin typeface="Calibri"/>
                <a:cs typeface="Calibri"/>
              </a:rPr>
              <a:t> </a:t>
            </a:r>
            <a:r>
              <a:rPr sz="3200" spc="-20" dirty="0">
                <a:solidFill>
                  <a:srgbClr val="5F5F5F"/>
                </a:solidFill>
                <a:latin typeface="Calibri"/>
                <a:cs typeface="Calibri"/>
              </a:rPr>
              <a:t>years)</a:t>
            </a:r>
            <a:endParaRPr sz="32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16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dirty="0">
                <a:solidFill>
                  <a:srgbClr val="5F5F5F"/>
                </a:solidFill>
                <a:latin typeface="Calibri"/>
                <a:cs typeface="Calibri"/>
              </a:rPr>
              <a:t>Access </a:t>
            </a:r>
            <a:r>
              <a:rPr sz="3200" spc="-20" dirty="0">
                <a:solidFill>
                  <a:srgbClr val="5F5F5F"/>
                </a:solidFill>
                <a:latin typeface="Calibri"/>
                <a:cs typeface="Calibri"/>
              </a:rPr>
              <a:t>to </a:t>
            </a:r>
            <a:r>
              <a:rPr sz="3200" dirty="0">
                <a:solidFill>
                  <a:srgbClr val="5F5F5F"/>
                </a:solidFill>
                <a:latin typeface="Calibri"/>
                <a:cs typeface="Calibri"/>
              </a:rPr>
              <a:t>a </a:t>
            </a:r>
            <a:r>
              <a:rPr sz="3200" b="1" spc="-10" dirty="0">
                <a:solidFill>
                  <a:srgbClr val="5F5F5F"/>
                </a:solidFill>
                <a:latin typeface="Calibri"/>
                <a:cs typeface="Calibri"/>
              </a:rPr>
              <a:t>variety </a:t>
            </a:r>
            <a:r>
              <a:rPr sz="3200" b="1" dirty="0">
                <a:solidFill>
                  <a:srgbClr val="5F5F5F"/>
                </a:solidFill>
                <a:latin typeface="Calibri"/>
                <a:cs typeface="Calibri"/>
              </a:rPr>
              <a:t>of </a:t>
            </a:r>
            <a:r>
              <a:rPr sz="3200" b="1" spc="-10" dirty="0">
                <a:solidFill>
                  <a:srgbClr val="5F5F5F"/>
                </a:solidFill>
                <a:latin typeface="Calibri"/>
                <a:cs typeface="Calibri"/>
              </a:rPr>
              <a:t>clinical </a:t>
            </a:r>
            <a:r>
              <a:rPr sz="3200" b="1" spc="-15" dirty="0">
                <a:solidFill>
                  <a:srgbClr val="5F5F5F"/>
                </a:solidFill>
                <a:latin typeface="Calibri"/>
                <a:cs typeface="Calibri"/>
              </a:rPr>
              <a:t>settings </a:t>
            </a:r>
            <a:r>
              <a:rPr sz="3200" dirty="0">
                <a:solidFill>
                  <a:srgbClr val="5F5F5F"/>
                </a:solidFill>
                <a:latin typeface="Calibri"/>
                <a:cs typeface="Calibri"/>
              </a:rPr>
              <a:t>in</a:t>
            </a:r>
            <a:r>
              <a:rPr sz="3200" spc="20" dirty="0">
                <a:solidFill>
                  <a:srgbClr val="5F5F5F"/>
                </a:solidFill>
                <a:latin typeface="Calibri"/>
                <a:cs typeface="Calibri"/>
              </a:rPr>
              <a:t> </a:t>
            </a:r>
            <a:r>
              <a:rPr sz="3200" spc="-10" dirty="0">
                <a:solidFill>
                  <a:srgbClr val="5F5F5F"/>
                </a:solidFill>
                <a:latin typeface="Calibri"/>
                <a:cs typeface="Calibri"/>
              </a:rPr>
              <a:t>Victoria</a:t>
            </a:r>
            <a:endParaRPr sz="3200" dirty="0">
              <a:latin typeface="Calibri"/>
              <a:cs typeface="Calibri"/>
            </a:endParaRPr>
          </a:p>
          <a:p>
            <a:pPr marL="355600" marR="8255" indent="-342900">
              <a:lnSpc>
                <a:spcPts val="3460"/>
              </a:lnSpc>
              <a:spcBef>
                <a:spcPts val="65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5" dirty="0">
                <a:solidFill>
                  <a:srgbClr val="5F5F5F"/>
                </a:solidFill>
                <a:latin typeface="Calibri"/>
                <a:cs typeface="Calibri"/>
              </a:rPr>
              <a:t>Opportunity </a:t>
            </a:r>
            <a:r>
              <a:rPr sz="3200" spc="-25" dirty="0">
                <a:solidFill>
                  <a:srgbClr val="5F5F5F"/>
                </a:solidFill>
                <a:latin typeface="Calibri"/>
                <a:cs typeface="Calibri"/>
              </a:rPr>
              <a:t>to </a:t>
            </a:r>
            <a:r>
              <a:rPr sz="3200" spc="-15" dirty="0">
                <a:solidFill>
                  <a:srgbClr val="5F5F5F"/>
                </a:solidFill>
                <a:latin typeface="Calibri"/>
                <a:cs typeface="Calibri"/>
              </a:rPr>
              <a:t>go </a:t>
            </a:r>
            <a:r>
              <a:rPr sz="3200" spc="-25" dirty="0">
                <a:solidFill>
                  <a:srgbClr val="5F5F5F"/>
                </a:solidFill>
                <a:latin typeface="Calibri"/>
                <a:cs typeface="Calibri"/>
              </a:rPr>
              <a:t>to </a:t>
            </a:r>
            <a:r>
              <a:rPr sz="3200" b="1" spc="-10" dirty="0">
                <a:solidFill>
                  <a:srgbClr val="5F5F5F"/>
                </a:solidFill>
                <a:latin typeface="Calibri"/>
                <a:cs typeface="Calibri"/>
              </a:rPr>
              <a:t>national </a:t>
            </a:r>
            <a:r>
              <a:rPr sz="3200" b="1" dirty="0">
                <a:solidFill>
                  <a:srgbClr val="5F5F5F"/>
                </a:solidFill>
                <a:latin typeface="Calibri"/>
                <a:cs typeface="Calibri"/>
              </a:rPr>
              <a:t>and </a:t>
            </a:r>
            <a:r>
              <a:rPr sz="3200" b="1" spc="-10" dirty="0">
                <a:solidFill>
                  <a:srgbClr val="5F5F5F"/>
                </a:solidFill>
                <a:latin typeface="Calibri"/>
                <a:cs typeface="Calibri"/>
              </a:rPr>
              <a:t>international </a:t>
            </a:r>
            <a:r>
              <a:rPr sz="3200" b="1" spc="-5" dirty="0">
                <a:solidFill>
                  <a:srgbClr val="5F5F5F"/>
                </a:solidFill>
                <a:latin typeface="Calibri"/>
                <a:cs typeface="Calibri"/>
              </a:rPr>
              <a:t>field schools </a:t>
            </a:r>
            <a:r>
              <a:rPr sz="3200" spc="-30" dirty="0">
                <a:solidFill>
                  <a:srgbClr val="5F5F5F"/>
                </a:solidFill>
                <a:latin typeface="Calibri"/>
                <a:cs typeface="Calibri"/>
              </a:rPr>
              <a:t>for </a:t>
            </a:r>
            <a:r>
              <a:rPr sz="3200" spc="-5" dirty="0">
                <a:solidFill>
                  <a:srgbClr val="5F5F5F"/>
                </a:solidFill>
                <a:latin typeface="Calibri"/>
                <a:cs typeface="Calibri"/>
              </a:rPr>
              <a:t>clinical  </a:t>
            </a:r>
            <a:r>
              <a:rPr sz="3200" spc="-10" dirty="0">
                <a:solidFill>
                  <a:srgbClr val="5F5F5F"/>
                </a:solidFill>
                <a:latin typeface="Calibri"/>
                <a:cs typeface="Calibri"/>
              </a:rPr>
              <a:t>placements</a:t>
            </a:r>
            <a:endParaRPr sz="32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16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dirty="0">
                <a:solidFill>
                  <a:srgbClr val="5F5F5F"/>
                </a:solidFill>
                <a:latin typeface="Calibri"/>
                <a:cs typeface="Calibri"/>
              </a:rPr>
              <a:t>Priority </a:t>
            </a:r>
            <a:r>
              <a:rPr sz="3200" spc="-10" dirty="0">
                <a:solidFill>
                  <a:srgbClr val="5F5F5F"/>
                </a:solidFill>
                <a:latin typeface="Calibri"/>
                <a:cs typeface="Calibri"/>
              </a:rPr>
              <a:t>Seats </a:t>
            </a:r>
            <a:r>
              <a:rPr sz="3200" spc="-30" dirty="0">
                <a:solidFill>
                  <a:srgbClr val="5F5F5F"/>
                </a:solidFill>
                <a:latin typeface="Calibri"/>
                <a:cs typeface="Calibri"/>
              </a:rPr>
              <a:t>for </a:t>
            </a:r>
            <a:r>
              <a:rPr sz="3200" spc="-5" dirty="0">
                <a:solidFill>
                  <a:srgbClr val="5F5F5F"/>
                </a:solidFill>
                <a:latin typeface="Calibri"/>
                <a:cs typeface="Calibri"/>
              </a:rPr>
              <a:t>Students </a:t>
            </a:r>
            <a:r>
              <a:rPr sz="3200" dirty="0">
                <a:solidFill>
                  <a:srgbClr val="5F5F5F"/>
                </a:solidFill>
                <a:latin typeface="Calibri"/>
                <a:cs typeface="Calibri"/>
              </a:rPr>
              <a:t>with </a:t>
            </a:r>
            <a:r>
              <a:rPr sz="3200" spc="-5" dirty="0">
                <a:solidFill>
                  <a:srgbClr val="5F5F5F"/>
                </a:solidFill>
                <a:latin typeface="Calibri"/>
                <a:cs typeface="Calibri"/>
              </a:rPr>
              <a:t>Indigenous</a:t>
            </a:r>
            <a:r>
              <a:rPr sz="3200" spc="55" dirty="0">
                <a:solidFill>
                  <a:srgbClr val="5F5F5F"/>
                </a:solidFill>
                <a:latin typeface="Calibri"/>
                <a:cs typeface="Calibri"/>
              </a:rPr>
              <a:t> </a:t>
            </a:r>
            <a:r>
              <a:rPr sz="3200" spc="-5" dirty="0">
                <a:solidFill>
                  <a:srgbClr val="5F5F5F"/>
                </a:solidFill>
                <a:latin typeface="Calibri"/>
                <a:cs typeface="Calibri"/>
              </a:rPr>
              <a:t>Ancestry</a:t>
            </a:r>
            <a:endParaRPr sz="3200" dirty="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31291" y="5160264"/>
            <a:ext cx="4366260" cy="20878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02336" y="5131308"/>
            <a:ext cx="4424680" cy="2146300"/>
          </a:xfrm>
          <a:custGeom>
            <a:avLst/>
            <a:gdLst/>
            <a:ahLst/>
            <a:cxnLst/>
            <a:rect l="l" t="t" r="r" b="b"/>
            <a:pathLst>
              <a:path w="4424680" h="2146300">
                <a:moveTo>
                  <a:pt x="0" y="2145792"/>
                </a:moveTo>
                <a:lnTo>
                  <a:pt x="4424172" y="2145792"/>
                </a:lnTo>
                <a:lnTo>
                  <a:pt x="4424172" y="0"/>
                </a:lnTo>
                <a:lnTo>
                  <a:pt x="0" y="0"/>
                </a:lnTo>
                <a:lnTo>
                  <a:pt x="0" y="2145792"/>
                </a:lnTo>
                <a:close/>
              </a:path>
            </a:pathLst>
          </a:custGeom>
          <a:ln w="5791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1272" y="1600200"/>
            <a:ext cx="4610862" cy="255346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3200400" cy="10286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554985" y="424637"/>
            <a:ext cx="11960860" cy="1031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65" dirty="0"/>
              <a:t>Readiness </a:t>
            </a:r>
            <a:r>
              <a:rPr dirty="0"/>
              <a:t>&amp; </a:t>
            </a:r>
            <a:r>
              <a:rPr spc="-80" dirty="0"/>
              <a:t>Preparation for</a:t>
            </a:r>
            <a:r>
              <a:rPr spc="-350" dirty="0"/>
              <a:t> </a:t>
            </a:r>
            <a:r>
              <a:rPr spc="-50" dirty="0"/>
              <a:t>Success</a:t>
            </a:r>
          </a:p>
        </p:txBody>
      </p:sp>
      <p:sp>
        <p:nvSpPr>
          <p:cNvPr id="4" name="object 4"/>
          <p:cNvSpPr/>
          <p:nvPr/>
        </p:nvSpPr>
        <p:spPr>
          <a:xfrm>
            <a:off x="12368783" y="6412991"/>
            <a:ext cx="4985004" cy="29169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240404" y="1621917"/>
            <a:ext cx="13261340" cy="7163499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542290" indent="-515620">
              <a:lnSpc>
                <a:spcPct val="100000"/>
              </a:lnSpc>
              <a:spcBef>
                <a:spcPts val="700"/>
              </a:spcBef>
              <a:buClr>
                <a:srgbClr val="90C225"/>
              </a:buClr>
              <a:buSzPct val="79166"/>
              <a:buFont typeface="Arial"/>
              <a:buChar char="•"/>
              <a:tabLst>
                <a:tab pos="542290" algn="l"/>
                <a:tab pos="542925" algn="l"/>
              </a:tabLst>
            </a:pPr>
            <a:r>
              <a:rPr sz="3600" spc="-5" dirty="0">
                <a:solidFill>
                  <a:srgbClr val="2C2C2C"/>
                </a:solidFill>
                <a:latin typeface="Calibri"/>
                <a:cs typeface="Calibri"/>
              </a:rPr>
              <a:t>The </a:t>
            </a:r>
            <a:r>
              <a:rPr sz="3600" spc="-10" dirty="0">
                <a:solidFill>
                  <a:srgbClr val="2C2C2C"/>
                </a:solidFill>
                <a:latin typeface="Calibri"/>
                <a:cs typeface="Calibri"/>
              </a:rPr>
              <a:t>BSN </a:t>
            </a:r>
            <a:r>
              <a:rPr sz="3600" spc="-5" dirty="0">
                <a:solidFill>
                  <a:srgbClr val="2C2C2C"/>
                </a:solidFill>
                <a:latin typeface="Calibri"/>
                <a:cs typeface="Calibri"/>
              </a:rPr>
              <a:t>program </a:t>
            </a:r>
            <a:r>
              <a:rPr sz="3600" dirty="0">
                <a:solidFill>
                  <a:srgbClr val="2C2C2C"/>
                </a:solidFill>
                <a:latin typeface="Calibri"/>
                <a:cs typeface="Calibri"/>
              </a:rPr>
              <a:t>is challenging and</a:t>
            </a:r>
            <a:r>
              <a:rPr sz="3600" spc="-60" dirty="0">
                <a:solidFill>
                  <a:srgbClr val="2C2C2C"/>
                </a:solidFill>
                <a:latin typeface="Calibri"/>
                <a:cs typeface="Calibri"/>
              </a:rPr>
              <a:t> </a:t>
            </a:r>
            <a:r>
              <a:rPr sz="3600" dirty="0">
                <a:solidFill>
                  <a:srgbClr val="2C2C2C"/>
                </a:solidFill>
                <a:latin typeface="Calibri"/>
                <a:cs typeface="Calibri"/>
              </a:rPr>
              <a:t>rewarding.</a:t>
            </a:r>
            <a:endParaRPr sz="3600" dirty="0">
              <a:latin typeface="Calibri"/>
              <a:cs typeface="Calibri"/>
            </a:endParaRPr>
          </a:p>
          <a:p>
            <a:pPr marL="542290" marR="170180" indent="-515620">
              <a:lnSpc>
                <a:spcPct val="100000"/>
              </a:lnSpc>
              <a:spcBef>
                <a:spcPts val="600"/>
              </a:spcBef>
              <a:buClr>
                <a:srgbClr val="90C225"/>
              </a:buClr>
              <a:buSzPct val="79166"/>
              <a:buFont typeface="Arial"/>
              <a:buChar char="•"/>
              <a:tabLst>
                <a:tab pos="542290" algn="l"/>
                <a:tab pos="542925" algn="l"/>
              </a:tabLst>
            </a:pPr>
            <a:r>
              <a:rPr lang="en-US" sz="3600" dirty="0">
                <a:solidFill>
                  <a:srgbClr val="2C2C2C"/>
                </a:solidFill>
                <a:latin typeface="Calibri"/>
                <a:cs typeface="Calibri"/>
              </a:rPr>
              <a:t>Can </a:t>
            </a:r>
            <a:r>
              <a:rPr sz="3600" dirty="0">
                <a:solidFill>
                  <a:srgbClr val="2C2C2C"/>
                </a:solidFill>
                <a:latin typeface="Calibri"/>
                <a:cs typeface="Calibri"/>
              </a:rPr>
              <a:t>require 3</a:t>
            </a:r>
            <a:r>
              <a:rPr lang="en-US" sz="3600" dirty="0">
                <a:solidFill>
                  <a:srgbClr val="2C2C2C"/>
                </a:solidFill>
                <a:latin typeface="Calibri"/>
                <a:cs typeface="Calibri"/>
              </a:rPr>
              <a:t>–</a:t>
            </a:r>
            <a:r>
              <a:rPr sz="3600" dirty="0">
                <a:solidFill>
                  <a:srgbClr val="2C2C2C"/>
                </a:solidFill>
                <a:latin typeface="Calibri"/>
                <a:cs typeface="Calibri"/>
              </a:rPr>
              <a:t>4 </a:t>
            </a:r>
            <a:r>
              <a:rPr lang="en-US" sz="3600" spc="-5" dirty="0" err="1">
                <a:solidFill>
                  <a:srgbClr val="2C2C2C"/>
                </a:solidFill>
                <a:latin typeface="Calibri"/>
                <a:cs typeface="Calibri"/>
              </a:rPr>
              <a:t>hrs</a:t>
            </a:r>
            <a:r>
              <a:rPr sz="3600" spc="-5" dirty="0">
                <a:solidFill>
                  <a:srgbClr val="2C2C2C"/>
                </a:solidFill>
                <a:latin typeface="Calibri"/>
                <a:cs typeface="Calibri"/>
              </a:rPr>
              <a:t>/day of studying</a:t>
            </a:r>
            <a:r>
              <a:rPr sz="3600" spc="-180" dirty="0">
                <a:solidFill>
                  <a:srgbClr val="2C2C2C"/>
                </a:solidFill>
                <a:latin typeface="Calibri"/>
                <a:cs typeface="Calibri"/>
              </a:rPr>
              <a:t> </a:t>
            </a:r>
            <a:r>
              <a:rPr sz="3600" dirty="0">
                <a:solidFill>
                  <a:srgbClr val="2C2C2C"/>
                </a:solidFill>
                <a:latin typeface="Calibri"/>
                <a:cs typeface="Calibri"/>
              </a:rPr>
              <a:t>and </a:t>
            </a:r>
            <a:r>
              <a:rPr lang="en-US" sz="3600" dirty="0">
                <a:solidFill>
                  <a:srgbClr val="2C2C2C"/>
                </a:solidFill>
                <a:latin typeface="Calibri"/>
                <a:cs typeface="Calibri"/>
              </a:rPr>
              <a:t>3-7 </a:t>
            </a:r>
            <a:r>
              <a:rPr lang="en-US" sz="3600" dirty="0" err="1">
                <a:solidFill>
                  <a:srgbClr val="2C2C2C"/>
                </a:solidFill>
                <a:latin typeface="Calibri"/>
                <a:cs typeface="Calibri"/>
              </a:rPr>
              <a:t>hrs</a:t>
            </a:r>
            <a:r>
              <a:rPr lang="en-US" sz="3600" dirty="0">
                <a:solidFill>
                  <a:srgbClr val="2C2C2C"/>
                </a:solidFill>
                <a:latin typeface="Calibri"/>
                <a:cs typeface="Calibri"/>
              </a:rPr>
              <a:t>/ day of </a:t>
            </a:r>
            <a:r>
              <a:rPr sz="3600" dirty="0">
                <a:solidFill>
                  <a:srgbClr val="2C2C2C"/>
                </a:solidFill>
                <a:latin typeface="Calibri"/>
                <a:cs typeface="Calibri"/>
              </a:rPr>
              <a:t>class</a:t>
            </a:r>
            <a:r>
              <a:rPr sz="3600" spc="-50" dirty="0">
                <a:solidFill>
                  <a:srgbClr val="2C2C2C"/>
                </a:solidFill>
                <a:latin typeface="Calibri"/>
                <a:cs typeface="Calibri"/>
              </a:rPr>
              <a:t> </a:t>
            </a:r>
            <a:r>
              <a:rPr sz="3600" dirty="0">
                <a:solidFill>
                  <a:srgbClr val="2C2C2C"/>
                </a:solidFill>
                <a:latin typeface="Calibri"/>
                <a:cs typeface="Calibri"/>
              </a:rPr>
              <a:t>time</a:t>
            </a:r>
            <a:r>
              <a:rPr lang="en-US" sz="3600" dirty="0">
                <a:solidFill>
                  <a:srgbClr val="2C2C2C"/>
                </a:solidFill>
                <a:latin typeface="Calibri"/>
                <a:cs typeface="Calibri"/>
              </a:rPr>
              <a:t>.</a:t>
            </a:r>
            <a:endParaRPr sz="3600" dirty="0">
              <a:latin typeface="Calibri"/>
              <a:cs typeface="Calibri"/>
            </a:endParaRPr>
          </a:p>
          <a:p>
            <a:pPr marL="542290" marR="5080" indent="-515620">
              <a:lnSpc>
                <a:spcPct val="100000"/>
              </a:lnSpc>
              <a:spcBef>
                <a:spcPts val="600"/>
              </a:spcBef>
              <a:buClr>
                <a:srgbClr val="90C225"/>
              </a:buClr>
              <a:buSzPct val="79166"/>
              <a:buFont typeface="Arial"/>
              <a:buChar char="•"/>
              <a:tabLst>
                <a:tab pos="542290" algn="l"/>
                <a:tab pos="542925" algn="l"/>
              </a:tabLst>
            </a:pPr>
            <a:r>
              <a:rPr lang="en-US" sz="3600" spc="-5" dirty="0">
                <a:solidFill>
                  <a:srgbClr val="2C2C2C"/>
                </a:solidFill>
                <a:latin typeface="Calibri"/>
                <a:cs typeface="Calibri"/>
              </a:rPr>
              <a:t>Are you </a:t>
            </a:r>
            <a:r>
              <a:rPr sz="3600" dirty="0">
                <a:solidFill>
                  <a:srgbClr val="2C2C2C"/>
                </a:solidFill>
                <a:latin typeface="Calibri"/>
                <a:cs typeface="Calibri"/>
              </a:rPr>
              <a:t>well </a:t>
            </a:r>
            <a:r>
              <a:rPr sz="3600" spc="-5" dirty="0">
                <a:solidFill>
                  <a:srgbClr val="2C2C2C"/>
                </a:solidFill>
                <a:latin typeface="Calibri"/>
                <a:cs typeface="Calibri"/>
              </a:rPr>
              <a:t>organized</a:t>
            </a:r>
            <a:r>
              <a:rPr lang="en-US" sz="3600" spc="-5" dirty="0">
                <a:solidFill>
                  <a:srgbClr val="2C2C2C"/>
                </a:solidFill>
                <a:latin typeface="Calibri"/>
                <a:cs typeface="Calibri"/>
              </a:rPr>
              <a:t>?</a:t>
            </a:r>
            <a:r>
              <a:rPr sz="3600" spc="-5" dirty="0">
                <a:solidFill>
                  <a:srgbClr val="2C2C2C"/>
                </a:solidFill>
                <a:latin typeface="Calibri"/>
                <a:cs typeface="Calibri"/>
              </a:rPr>
              <a:t> </a:t>
            </a:r>
            <a:r>
              <a:rPr sz="3600" dirty="0">
                <a:solidFill>
                  <a:srgbClr val="2C2C2C"/>
                </a:solidFill>
                <a:latin typeface="Calibri"/>
                <a:cs typeface="Calibri"/>
              </a:rPr>
              <a:t>It is challenging to catch </a:t>
            </a:r>
            <a:r>
              <a:rPr sz="3600" spc="-5" dirty="0">
                <a:solidFill>
                  <a:srgbClr val="2C2C2C"/>
                </a:solidFill>
                <a:latin typeface="Calibri"/>
                <a:cs typeface="Calibri"/>
              </a:rPr>
              <a:t>up </a:t>
            </a:r>
            <a:r>
              <a:rPr sz="3600" dirty="0">
                <a:solidFill>
                  <a:srgbClr val="2C2C2C"/>
                </a:solidFill>
                <a:latin typeface="Calibri"/>
                <a:cs typeface="Calibri"/>
              </a:rPr>
              <a:t>if you</a:t>
            </a:r>
            <a:r>
              <a:rPr sz="3600" spc="-165" dirty="0">
                <a:solidFill>
                  <a:srgbClr val="2C2C2C"/>
                </a:solidFill>
                <a:latin typeface="Calibri"/>
                <a:cs typeface="Calibri"/>
              </a:rPr>
              <a:t> </a:t>
            </a:r>
            <a:r>
              <a:rPr sz="3600" spc="-5" dirty="0">
                <a:solidFill>
                  <a:srgbClr val="2C2C2C"/>
                </a:solidFill>
                <a:latin typeface="Calibri"/>
                <a:cs typeface="Calibri"/>
              </a:rPr>
              <a:t>get  behind.</a:t>
            </a:r>
            <a:endParaRPr sz="3600" dirty="0">
              <a:latin typeface="Calibri"/>
              <a:cs typeface="Calibri"/>
            </a:endParaRPr>
          </a:p>
          <a:p>
            <a:pPr marL="542290" indent="-515620">
              <a:lnSpc>
                <a:spcPts val="4195"/>
              </a:lnSpc>
              <a:spcBef>
                <a:spcPts val="600"/>
              </a:spcBef>
              <a:buClr>
                <a:srgbClr val="90C225"/>
              </a:buClr>
              <a:buSzPct val="79166"/>
              <a:buFont typeface="Arial"/>
              <a:buChar char="•"/>
              <a:tabLst>
                <a:tab pos="542290" algn="l"/>
                <a:tab pos="542925" algn="l"/>
              </a:tabLst>
            </a:pPr>
            <a:r>
              <a:rPr lang="en-US" sz="3600" spc="-5" dirty="0">
                <a:solidFill>
                  <a:srgbClr val="2C2C2C"/>
                </a:solidFill>
                <a:latin typeface="Calibri"/>
                <a:cs typeface="Calibri"/>
              </a:rPr>
              <a:t>A </a:t>
            </a:r>
            <a:r>
              <a:rPr sz="3600" spc="-5" dirty="0">
                <a:solidFill>
                  <a:srgbClr val="2C2C2C"/>
                </a:solidFill>
                <a:latin typeface="Calibri"/>
                <a:cs typeface="Calibri"/>
              </a:rPr>
              <a:t>strong </a:t>
            </a:r>
            <a:r>
              <a:rPr sz="3600" dirty="0">
                <a:solidFill>
                  <a:srgbClr val="2C2C2C"/>
                </a:solidFill>
                <a:latin typeface="Calibri"/>
                <a:cs typeface="Calibri"/>
              </a:rPr>
              <a:t>foundation in </a:t>
            </a:r>
            <a:r>
              <a:rPr sz="3600" spc="-5" dirty="0">
                <a:solidFill>
                  <a:srgbClr val="2C2C2C"/>
                </a:solidFill>
                <a:latin typeface="Calibri"/>
                <a:cs typeface="Calibri"/>
              </a:rPr>
              <a:t>English, </a:t>
            </a:r>
            <a:r>
              <a:rPr sz="3600" dirty="0">
                <a:solidFill>
                  <a:srgbClr val="2C2C2C"/>
                </a:solidFill>
                <a:latin typeface="Calibri"/>
                <a:cs typeface="Calibri"/>
              </a:rPr>
              <a:t>Math and</a:t>
            </a:r>
            <a:r>
              <a:rPr sz="3600" spc="-105" dirty="0">
                <a:solidFill>
                  <a:srgbClr val="2C2C2C"/>
                </a:solidFill>
                <a:latin typeface="Calibri"/>
                <a:cs typeface="Calibri"/>
              </a:rPr>
              <a:t> </a:t>
            </a:r>
            <a:r>
              <a:rPr sz="3600" dirty="0">
                <a:solidFill>
                  <a:srgbClr val="2C2C2C"/>
                </a:solidFill>
                <a:latin typeface="Calibri"/>
                <a:cs typeface="Calibri"/>
              </a:rPr>
              <a:t>Biology</a:t>
            </a:r>
            <a:endParaRPr sz="3600" dirty="0">
              <a:latin typeface="Calibri"/>
              <a:cs typeface="Calibri"/>
            </a:endParaRPr>
          </a:p>
          <a:p>
            <a:pPr marL="584200" marR="4269105" indent="-571500">
              <a:lnSpc>
                <a:spcPts val="4320"/>
              </a:lnSpc>
              <a:spcBef>
                <a:spcPts val="20"/>
              </a:spcBef>
              <a:buClr>
                <a:srgbClr val="90C225"/>
              </a:buClr>
              <a:buSzPct val="79166"/>
              <a:buFont typeface="Arial"/>
              <a:buChar char="•"/>
              <a:tabLst>
                <a:tab pos="583565" algn="l"/>
                <a:tab pos="584200" algn="l"/>
              </a:tabLst>
            </a:pPr>
            <a:r>
              <a:rPr sz="36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If </a:t>
            </a:r>
            <a:r>
              <a:rPr sz="3600" spc="-5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possible take your </a:t>
            </a:r>
            <a:r>
              <a:rPr sz="36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100-level </a:t>
            </a:r>
            <a:r>
              <a:rPr sz="3600" spc="-5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English, </a:t>
            </a:r>
            <a:r>
              <a:rPr lang="en-US" sz="3600" spc="-5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IST 120,</a:t>
            </a:r>
            <a:r>
              <a:rPr sz="36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and </a:t>
            </a:r>
            <a:r>
              <a:rPr sz="3600" spc="-5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elective </a:t>
            </a:r>
            <a:r>
              <a:rPr sz="36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ahead </a:t>
            </a:r>
            <a:r>
              <a:rPr sz="3600" spc="-5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of</a:t>
            </a:r>
            <a:r>
              <a:rPr sz="3600" spc="-6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</a:t>
            </a:r>
            <a:r>
              <a:rPr sz="36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time</a:t>
            </a:r>
            <a:r>
              <a:rPr lang="en-US" sz="36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; if possible, complete both first year biology courses</a:t>
            </a:r>
            <a:endParaRPr sz="3600" dirty="0">
              <a:solidFill>
                <a:schemeClr val="tx2">
                  <a:lumMod val="60000"/>
                  <a:lumOff val="40000"/>
                </a:schemeClr>
              </a:solidFill>
              <a:latin typeface="Calibri"/>
              <a:cs typeface="Calibri"/>
            </a:endParaRPr>
          </a:p>
          <a:p>
            <a:pPr marL="584200" indent="-571500">
              <a:lnSpc>
                <a:spcPct val="100000"/>
              </a:lnSpc>
              <a:spcBef>
                <a:spcPts val="459"/>
              </a:spcBef>
              <a:buClr>
                <a:srgbClr val="90C225"/>
              </a:buClr>
              <a:buSzPct val="79166"/>
              <a:buFont typeface="Arial"/>
              <a:buChar char="•"/>
              <a:tabLst>
                <a:tab pos="583565" algn="l"/>
                <a:tab pos="584200" algn="l"/>
              </a:tabLst>
            </a:pPr>
            <a:r>
              <a:rPr sz="3600" spc="-5" dirty="0">
                <a:solidFill>
                  <a:srgbClr val="2C2C2C"/>
                </a:solidFill>
                <a:latin typeface="Calibri"/>
                <a:cs typeface="Calibri"/>
              </a:rPr>
              <a:t>Financial</a:t>
            </a:r>
            <a:r>
              <a:rPr sz="3600" spc="-30" dirty="0">
                <a:solidFill>
                  <a:srgbClr val="2C2C2C"/>
                </a:solidFill>
                <a:latin typeface="Calibri"/>
                <a:cs typeface="Calibri"/>
              </a:rPr>
              <a:t> </a:t>
            </a:r>
            <a:r>
              <a:rPr sz="3600" dirty="0">
                <a:solidFill>
                  <a:srgbClr val="2C2C2C"/>
                </a:solidFill>
                <a:latin typeface="Calibri"/>
                <a:cs typeface="Calibri"/>
              </a:rPr>
              <a:t>Aspects</a:t>
            </a:r>
            <a:endParaRPr sz="3600" dirty="0">
              <a:latin typeface="Calibri"/>
              <a:cs typeface="Calibri"/>
            </a:endParaRPr>
          </a:p>
          <a:p>
            <a:pPr marL="584200" indent="-571500">
              <a:lnSpc>
                <a:spcPct val="100000"/>
              </a:lnSpc>
              <a:spcBef>
                <a:spcPts val="600"/>
              </a:spcBef>
              <a:buClr>
                <a:srgbClr val="90C225"/>
              </a:buClr>
              <a:buSzPct val="79166"/>
              <a:buFont typeface="Arial"/>
              <a:buChar char="•"/>
              <a:tabLst>
                <a:tab pos="583565" algn="l"/>
                <a:tab pos="584200" algn="l"/>
              </a:tabLst>
            </a:pPr>
            <a:r>
              <a:rPr sz="3600" spc="-5" dirty="0">
                <a:solidFill>
                  <a:srgbClr val="2C2C2C"/>
                </a:solidFill>
                <a:latin typeface="Calibri"/>
                <a:cs typeface="Calibri"/>
              </a:rPr>
              <a:t>Support</a:t>
            </a:r>
            <a:r>
              <a:rPr lang="en-US" sz="3600" spc="-5" dirty="0">
                <a:solidFill>
                  <a:srgbClr val="2C2C2C"/>
                </a:solidFill>
                <a:latin typeface="Calibri"/>
                <a:cs typeface="Calibri"/>
              </a:rPr>
              <a:t> Network (family and friends)</a:t>
            </a:r>
            <a:endParaRPr sz="3600" dirty="0">
              <a:latin typeface="Calibri"/>
              <a:cs typeface="Calibri"/>
            </a:endParaRPr>
          </a:p>
          <a:p>
            <a:pPr marL="584200" marR="5470525" indent="-571500">
              <a:lnSpc>
                <a:spcPct val="100000"/>
              </a:lnSpc>
              <a:spcBef>
                <a:spcPts val="600"/>
              </a:spcBef>
              <a:buClr>
                <a:srgbClr val="90C225"/>
              </a:buClr>
              <a:buSzPct val="79166"/>
              <a:buFont typeface="Arial"/>
              <a:buChar char="•"/>
              <a:tabLst>
                <a:tab pos="583565" algn="l"/>
                <a:tab pos="584200" algn="l"/>
              </a:tabLst>
            </a:pPr>
            <a:r>
              <a:rPr sz="3600" spc="-5" dirty="0">
                <a:solidFill>
                  <a:srgbClr val="2C2C2C"/>
                </a:solidFill>
                <a:latin typeface="Calibri"/>
                <a:cs typeface="Calibri"/>
              </a:rPr>
              <a:t>Volunteer &amp;/or </a:t>
            </a:r>
            <a:r>
              <a:rPr sz="3600" dirty="0">
                <a:solidFill>
                  <a:srgbClr val="2C2C2C"/>
                </a:solidFill>
                <a:latin typeface="Calibri"/>
                <a:cs typeface="Calibri"/>
              </a:rPr>
              <a:t>work experience in</a:t>
            </a:r>
            <a:r>
              <a:rPr sz="3600" spc="-165" dirty="0">
                <a:solidFill>
                  <a:srgbClr val="2C2C2C"/>
                </a:solidFill>
                <a:latin typeface="Calibri"/>
                <a:cs typeface="Calibri"/>
              </a:rPr>
              <a:t> </a:t>
            </a:r>
            <a:r>
              <a:rPr sz="3600" dirty="0">
                <a:solidFill>
                  <a:srgbClr val="2C2C2C"/>
                </a:solidFill>
                <a:latin typeface="Calibri"/>
                <a:cs typeface="Calibri"/>
              </a:rPr>
              <a:t>the  </a:t>
            </a:r>
            <a:r>
              <a:rPr sz="3600" spc="-5" dirty="0">
                <a:solidFill>
                  <a:srgbClr val="2C2C2C"/>
                </a:solidFill>
                <a:latin typeface="Calibri"/>
                <a:cs typeface="Calibri"/>
              </a:rPr>
              <a:t>healthcare</a:t>
            </a:r>
            <a:r>
              <a:rPr sz="3600" spc="-25" dirty="0">
                <a:solidFill>
                  <a:srgbClr val="2C2C2C"/>
                </a:solidFill>
                <a:latin typeface="Calibri"/>
                <a:cs typeface="Calibri"/>
              </a:rPr>
              <a:t> </a:t>
            </a:r>
            <a:r>
              <a:rPr sz="3600" spc="-5" dirty="0">
                <a:solidFill>
                  <a:srgbClr val="2C2C2C"/>
                </a:solidFill>
                <a:latin typeface="Calibri"/>
                <a:cs typeface="Calibri"/>
              </a:rPr>
              <a:t>field</a:t>
            </a:r>
            <a:endParaRPr sz="36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>
            <a:extLst>
              <a:ext uri="{FF2B5EF4-FFF2-40B4-BE49-F238E27FC236}">
                <a16:creationId xmlns:a16="http://schemas.microsoft.com/office/drawing/2014/main" id="{51C2CFD6-C2B2-4ED2-934A-A72D0D9BB1BA}"/>
              </a:ext>
            </a:extLst>
          </p:cNvPr>
          <p:cNvSpPr/>
          <p:nvPr/>
        </p:nvSpPr>
        <p:spPr>
          <a:xfrm>
            <a:off x="0" y="0"/>
            <a:ext cx="3200400" cy="10286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AD4DEB4-FEE0-4557-AD70-01A75EB6B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9100"/>
            <a:ext cx="15446286" cy="923330"/>
          </a:xfrm>
        </p:spPr>
        <p:txBody>
          <a:bodyPr/>
          <a:lstStyle/>
          <a:p>
            <a:pPr algn="ctr"/>
            <a:r>
              <a:rPr lang="en-CA" sz="6000" spc="-30" dirty="0"/>
              <a:t>Program</a:t>
            </a:r>
            <a:r>
              <a:rPr lang="en-CA" sz="6000" spc="-25" dirty="0"/>
              <a:t> </a:t>
            </a:r>
            <a:r>
              <a:rPr lang="en-CA" sz="6000" spc="-15" dirty="0"/>
              <a:t>Participation</a:t>
            </a:r>
            <a:r>
              <a:rPr lang="en-CA" sz="6000" spc="-20" dirty="0"/>
              <a:t> Requirements</a:t>
            </a:r>
            <a:endParaRPr lang="en-CA" sz="6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976C34-2359-49AF-A102-045CD379FAC6}"/>
              </a:ext>
            </a:extLst>
          </p:cNvPr>
          <p:cNvSpPr txBox="1"/>
          <p:nvPr/>
        </p:nvSpPr>
        <p:spPr>
          <a:xfrm>
            <a:off x="2667000" y="1943100"/>
            <a:ext cx="140970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200" dirty="0"/>
              <a:t>A </a:t>
            </a:r>
            <a:r>
              <a:rPr lang="en-US" sz="3200" b="0" i="0" dirty="0">
                <a:effectLst/>
              </a:rPr>
              <a:t>negative TB skin test or a negative chest x-ray. </a:t>
            </a:r>
            <a:r>
              <a:rPr lang="en-US" sz="2400" b="0" i="0" dirty="0">
                <a:effectLst/>
              </a:rPr>
              <a:t>Evidence must be dated no more than six months before the program start date. Students are responsible for the cost of testing.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200" b="0" i="0" dirty="0">
                <a:effectLst/>
              </a:rPr>
              <a:t>Immunization status, and be prepared to provide proof of vaccination. </a:t>
            </a:r>
            <a:r>
              <a:rPr lang="en-US" sz="2400" b="0" i="0" dirty="0">
                <a:effectLst/>
              </a:rPr>
              <a:t>Students are highly recommended to maintain current immunizations as per the Provincial Practice Education Guidelines: </a:t>
            </a:r>
            <a:r>
              <a:rPr lang="en-US" sz="2400" b="0" i="0" u="sng" dirty="0">
                <a:effectLst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spe.healthcarebc.ca</a:t>
            </a:r>
            <a:endParaRPr lang="en-US" sz="2400" b="0" i="0" u="sng" dirty="0">
              <a:effectLst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2400" u="sng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200" b="0" i="0" dirty="0">
                <a:effectLst/>
              </a:rPr>
              <a:t>Standard First Aid and Basic Life Support, including the airway management and oxygen therapy courses. </a:t>
            </a:r>
            <a:r>
              <a:rPr lang="en-US" sz="2400" b="0" i="0" dirty="0">
                <a:effectLst/>
              </a:rPr>
              <a:t>Basic Life Support must be renewed yearly while in the program.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32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200" b="0" i="0" dirty="0">
                <a:effectLst/>
              </a:rPr>
              <a:t>Yearly respirator mask “fit-testing” done. </a:t>
            </a:r>
            <a:r>
              <a:rPr lang="en-US" sz="2400" b="0" i="0" dirty="0">
                <a:effectLst/>
              </a:rPr>
              <a:t>Fitting will be completed in the program.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CA" sz="3200" b="0" i="0" dirty="0">
                <a:effectLst/>
              </a:rPr>
              <a:t>Criminal Record Check</a:t>
            </a:r>
            <a:endParaRPr lang="en-US" sz="3200" b="0" i="0" dirty="0">
              <a:effectLst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32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CA" sz="3200" b="0" i="0" dirty="0">
                <a:effectLst/>
              </a:rPr>
              <a:t> BC Provincial Violence Prevention Training</a:t>
            </a:r>
            <a:r>
              <a:rPr lang="en-US" sz="3200" b="0" i="0" dirty="0">
                <a:effectLst/>
              </a:rPr>
              <a:t>. </a:t>
            </a:r>
            <a:endParaRPr lang="en-CA" sz="2400" dirty="0"/>
          </a:p>
        </p:txBody>
      </p:sp>
    </p:spTree>
    <p:extLst>
      <p:ext uri="{BB962C8B-B14F-4D97-AF65-F5344CB8AC3E}">
        <p14:creationId xmlns:p14="http://schemas.microsoft.com/office/powerpoint/2010/main" val="3961110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98297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859136" y="1335989"/>
            <a:ext cx="6615430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0" spc="-45" dirty="0">
                <a:solidFill>
                  <a:srgbClr val="2C2C2C"/>
                </a:solidFill>
                <a:latin typeface="Calibri"/>
                <a:cs typeface="Calibri"/>
              </a:rPr>
              <a:t>Territorial</a:t>
            </a:r>
            <a:r>
              <a:rPr sz="4400" b="0" spc="5" dirty="0">
                <a:solidFill>
                  <a:srgbClr val="2C2C2C"/>
                </a:solidFill>
                <a:latin typeface="Calibri"/>
                <a:cs typeface="Calibri"/>
              </a:rPr>
              <a:t> </a:t>
            </a:r>
            <a:r>
              <a:rPr sz="4400" b="0" spc="-5" dirty="0">
                <a:solidFill>
                  <a:srgbClr val="2C2C2C"/>
                </a:solidFill>
                <a:latin typeface="Calibri"/>
                <a:cs typeface="Calibri"/>
              </a:rPr>
              <a:t>Acknowledgement</a:t>
            </a:r>
            <a:endParaRPr sz="44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521065" y="2926206"/>
            <a:ext cx="9073515" cy="43210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Camosun College respectfully acknowledges that our campuses are situated on the territories of the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Lək̓ʷəŋən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(Songhees and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Kosapsum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) and W̱SÁNEĆ peoples. We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honour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their knowledge and welcome to all students who seek education here. </a:t>
            </a:r>
            <a:endParaRPr sz="6600" dirty="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7720583" cy="10286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3200400" cy="10286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602739" y="601801"/>
            <a:ext cx="9471025" cy="1607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7755"/>
              </a:lnSpc>
              <a:spcBef>
                <a:spcPts val="100"/>
              </a:spcBef>
            </a:pPr>
            <a:r>
              <a:rPr b="1" dirty="0">
                <a:latin typeface="Calibri"/>
                <a:cs typeface="Calibri"/>
              </a:rPr>
              <a:t>On-line </a:t>
            </a:r>
            <a:r>
              <a:rPr b="1" spc="-10" dirty="0">
                <a:latin typeface="Calibri"/>
                <a:cs typeface="Calibri"/>
              </a:rPr>
              <a:t>application</a:t>
            </a:r>
            <a:r>
              <a:rPr b="1" spc="-80" dirty="0">
                <a:latin typeface="Calibri"/>
                <a:cs typeface="Calibri"/>
              </a:rPr>
              <a:t> </a:t>
            </a:r>
            <a:r>
              <a:rPr b="1" spc="-15" dirty="0">
                <a:latin typeface="Calibri"/>
                <a:cs typeface="Calibri"/>
              </a:rPr>
              <a:t>process</a:t>
            </a:r>
          </a:p>
          <a:p>
            <a:pPr marL="12700">
              <a:lnSpc>
                <a:spcPts val="4695"/>
              </a:lnSpc>
            </a:pPr>
            <a:r>
              <a:rPr lang="en-CA" sz="4050" b="1" u="heavy" spc="-25" dirty="0">
                <a:uFill>
                  <a:solidFill>
                    <a:srgbClr val="91BD37"/>
                  </a:solidFill>
                </a:uFill>
                <a:latin typeface="Calibri"/>
                <a:cs typeface="Calibri"/>
                <a:hlinkClick r:id="rId3"/>
              </a:rPr>
              <a:t>Education Planner website</a:t>
            </a:r>
            <a:endParaRPr sz="4050" dirty="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419600" y="3695700"/>
            <a:ext cx="11832336" cy="546506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FD7BE8-8278-4779-B015-EBE50A6BB07D}"/>
              </a:ext>
            </a:extLst>
          </p:cNvPr>
          <p:cNvSpPr txBox="1"/>
          <p:nvPr/>
        </p:nvSpPr>
        <p:spPr>
          <a:xfrm>
            <a:off x="12807405" y="800100"/>
            <a:ext cx="524694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Next intake</a:t>
            </a:r>
            <a:r>
              <a:rPr lang="en-US" sz="2400" dirty="0"/>
              <a:t>: Fall 2026</a:t>
            </a:r>
          </a:p>
          <a:p>
            <a:endParaRPr lang="en-US" sz="2400" dirty="0"/>
          </a:p>
          <a:p>
            <a:r>
              <a:rPr lang="en-US" sz="2800" b="1" dirty="0"/>
              <a:t>Application date</a:t>
            </a:r>
            <a:r>
              <a:rPr lang="en-US" sz="2400" dirty="0"/>
              <a:t>: starting in Fall 2025</a:t>
            </a:r>
            <a:endParaRPr lang="en-CA" sz="20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572497"/>
            <a:ext cx="18288000" cy="1714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6364" rIns="0" bIns="0" rtlCol="0">
            <a:spAutoFit/>
          </a:bodyPr>
          <a:lstStyle/>
          <a:p>
            <a:pPr marL="1179830" marR="5080" indent="-1167765">
              <a:lnSpc>
                <a:spcPts val="7130"/>
              </a:lnSpc>
              <a:spcBef>
                <a:spcPts val="994"/>
              </a:spcBef>
            </a:pPr>
            <a:r>
              <a:rPr spc="-60" dirty="0"/>
              <a:t>Competitive </a:t>
            </a:r>
            <a:r>
              <a:rPr spc="-50" dirty="0"/>
              <a:t>Admission</a:t>
            </a:r>
            <a:r>
              <a:rPr spc="-240" dirty="0"/>
              <a:t> </a:t>
            </a:r>
            <a:r>
              <a:rPr spc="-75" dirty="0"/>
              <a:t>Process  </a:t>
            </a:r>
            <a:r>
              <a:rPr spc="-80" dirty="0"/>
              <a:t>for </a:t>
            </a:r>
            <a:r>
              <a:rPr spc="-30" dirty="0"/>
              <a:t>the </a:t>
            </a:r>
            <a:r>
              <a:rPr spc="-50" dirty="0"/>
              <a:t>annual </a:t>
            </a:r>
            <a:r>
              <a:rPr spc="-75" dirty="0"/>
              <a:t>Fall</a:t>
            </a:r>
            <a:r>
              <a:rPr spc="-325" dirty="0"/>
              <a:t> </a:t>
            </a:r>
            <a:r>
              <a:rPr spc="-105" dirty="0"/>
              <a:t>Intake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892935" y="4216653"/>
            <a:ext cx="14869794" cy="32605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lang="en-CA" sz="3200" u="heavy" spc="-10" dirty="0">
                <a:solidFill>
                  <a:srgbClr val="91BD37"/>
                </a:solidFill>
                <a:uFill>
                  <a:solidFill>
                    <a:srgbClr val="91BD37"/>
                  </a:solidFill>
                </a:uFill>
                <a:latin typeface="Calibri"/>
                <a:cs typeface="Calibri"/>
                <a:hlinkClick r:id="rId3"/>
              </a:rPr>
              <a:t>Admission information page</a:t>
            </a:r>
            <a:endParaRPr sz="32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32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700" dirty="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lang="en-US" sz="4000" b="1" u="sng" spc="-5" dirty="0">
                <a:solidFill>
                  <a:srgbClr val="5A5A5A"/>
                </a:solidFill>
                <a:latin typeface="Calibri"/>
                <a:cs typeface="Calibri"/>
              </a:rPr>
              <a:t>Send your questions to:</a:t>
            </a:r>
          </a:p>
          <a:p>
            <a:pPr algn="ctr">
              <a:lnSpc>
                <a:spcPct val="100000"/>
              </a:lnSpc>
            </a:pPr>
            <a:endParaRPr lang="en-US" sz="4000" b="1" u="sng" spc="-5" dirty="0">
              <a:solidFill>
                <a:srgbClr val="5A5A5A"/>
              </a:solidFill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4000" b="1" spc="-5" dirty="0">
                <a:solidFill>
                  <a:srgbClr val="5A5A5A"/>
                </a:solidFill>
                <a:latin typeface="Calibri"/>
                <a:cs typeface="Calibri"/>
              </a:rPr>
              <a:t>BSN Admissions </a:t>
            </a:r>
            <a:r>
              <a:rPr sz="4000" b="1" spc="-40" dirty="0">
                <a:solidFill>
                  <a:srgbClr val="5A5A5A"/>
                </a:solidFill>
                <a:latin typeface="Calibri"/>
                <a:cs typeface="Calibri"/>
              </a:rPr>
              <a:t>Advisor, </a:t>
            </a:r>
            <a:r>
              <a:rPr sz="4000" b="1" spc="-20" dirty="0">
                <a:solidFill>
                  <a:srgbClr val="5A5A5A"/>
                </a:solidFill>
                <a:latin typeface="Calibri"/>
                <a:cs typeface="Calibri"/>
              </a:rPr>
              <a:t>Deborah </a:t>
            </a:r>
            <a:r>
              <a:rPr sz="4000" b="1" spc="-10" dirty="0">
                <a:solidFill>
                  <a:srgbClr val="5A5A5A"/>
                </a:solidFill>
                <a:latin typeface="Calibri"/>
                <a:cs typeface="Calibri"/>
              </a:rPr>
              <a:t>Delaney </a:t>
            </a:r>
            <a:r>
              <a:rPr sz="4000" b="1" spc="-5" dirty="0">
                <a:solidFill>
                  <a:srgbClr val="5A5A5A"/>
                </a:solidFill>
                <a:latin typeface="Calibri"/>
                <a:cs typeface="Calibri"/>
              </a:rPr>
              <a:t>–</a:t>
            </a:r>
            <a:r>
              <a:rPr sz="4000" b="1" spc="195" dirty="0">
                <a:solidFill>
                  <a:srgbClr val="5A5A5A"/>
                </a:solidFill>
                <a:latin typeface="Calibri"/>
                <a:cs typeface="Calibri"/>
              </a:rPr>
              <a:t> </a:t>
            </a:r>
            <a:r>
              <a:rPr sz="4000" b="1" u="heavy" spc="-10" dirty="0">
                <a:solidFill>
                  <a:srgbClr val="91BD37"/>
                </a:solidFill>
                <a:uFill>
                  <a:solidFill>
                    <a:srgbClr val="91BD37"/>
                  </a:solidFill>
                </a:uFill>
                <a:latin typeface="Calibri"/>
                <a:cs typeface="Calibri"/>
                <a:hlinkClick r:id="rId4"/>
              </a:rPr>
              <a:t>debdelaney@camosun.ca</a:t>
            </a:r>
            <a:endParaRPr sz="40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1409700"/>
            <a:ext cx="5385068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View the Dean’s Welcome and the School of Health &amp; Human Services (HHS)</a:t>
            </a:r>
          </a:p>
          <a:p>
            <a:r>
              <a:rPr lang="en-US" sz="4400" b="1" dirty="0"/>
              <a:t>Student Handbook online </a:t>
            </a:r>
          </a:p>
          <a:p>
            <a:endParaRPr lang="en-CA" dirty="0">
              <a:solidFill>
                <a:srgbClr val="2D2D2D"/>
              </a:solidFill>
            </a:endParaRPr>
          </a:p>
          <a:p>
            <a:endParaRPr lang="en-CA" dirty="0">
              <a:solidFill>
                <a:srgbClr val="2D2D2D"/>
              </a:solidFill>
            </a:endParaRPr>
          </a:p>
          <a:p>
            <a:endParaRPr lang="en-CA" dirty="0"/>
          </a:p>
          <a:p>
            <a:endParaRPr lang="en-CA" dirty="0"/>
          </a:p>
          <a:p>
            <a:endParaRPr lang="en-CA" dirty="0"/>
          </a:p>
        </p:txBody>
      </p:sp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234" y="5159829"/>
            <a:ext cx="2209558" cy="22095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 descr="Click Here The Button With The Hand Icon. Linear Icon For Web ...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6" t="12871" r="13904" b="15027"/>
          <a:stretch/>
        </p:blipFill>
        <p:spPr bwMode="auto">
          <a:xfrm>
            <a:off x="3855690" y="6984263"/>
            <a:ext cx="717902" cy="770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085397" y="6245982"/>
            <a:ext cx="395653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200" b="1" dirty="0"/>
              <a:t>Carly Hall, RN, BSN, MEd</a:t>
            </a:r>
          </a:p>
          <a:p>
            <a:pPr algn="ctr"/>
            <a:r>
              <a:rPr lang="en-CA" sz="3200" dirty="0"/>
              <a:t>Dean, School of Health and Human Services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D6A71F-1785-49EC-918D-8BF5494A58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6675" y="1017814"/>
            <a:ext cx="3613983" cy="4876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23159E7-C932-4EA4-B83E-70DBCFC28C27}"/>
              </a:ext>
            </a:extLst>
          </p:cNvPr>
          <p:cNvSpPr txBox="1"/>
          <p:nvPr/>
        </p:nvSpPr>
        <p:spPr>
          <a:xfrm>
            <a:off x="12140934" y="1003663"/>
            <a:ext cx="45720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Camosun College offers more than  health and human services programs!</a:t>
            </a:r>
          </a:p>
          <a:p>
            <a:pPr algn="ctr"/>
            <a:endParaRPr lang="en-US" sz="3200" dirty="0"/>
          </a:p>
          <a:p>
            <a:pPr algn="ctr"/>
            <a:r>
              <a:rPr lang="en-US" sz="3200" dirty="0"/>
              <a:t>The School of HHS is a place of warmth and care.</a:t>
            </a:r>
          </a:p>
          <a:p>
            <a:pPr algn="ctr"/>
            <a:endParaRPr lang="en-US" sz="3200" dirty="0"/>
          </a:p>
          <a:p>
            <a:pPr algn="ctr"/>
            <a:r>
              <a:rPr lang="en-US" sz="3200" dirty="0"/>
              <a:t>Our goal is to educate and support </a:t>
            </a:r>
            <a:r>
              <a:rPr lang="en-US" sz="3200" b="1" dirty="0"/>
              <a:t>“flourishing individuals, families and communities”.</a:t>
            </a:r>
            <a:endParaRPr lang="en-CA" sz="3200" b="1" dirty="0"/>
          </a:p>
        </p:txBody>
      </p:sp>
    </p:spTree>
    <p:extLst>
      <p:ext uri="{BB962C8B-B14F-4D97-AF65-F5344CB8AC3E}">
        <p14:creationId xmlns:p14="http://schemas.microsoft.com/office/powerpoint/2010/main" val="38400469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95130" y="795130"/>
            <a:ext cx="145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  <p:sp>
        <p:nvSpPr>
          <p:cNvPr id="4" name="TextBox 3"/>
          <p:cNvSpPr txBox="1"/>
          <p:nvPr/>
        </p:nvSpPr>
        <p:spPr>
          <a:xfrm>
            <a:off x="553082" y="155315"/>
            <a:ext cx="81765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b="1" dirty="0">
                <a:solidFill>
                  <a:schemeClr val="bg1"/>
                </a:solidFill>
              </a:rPr>
              <a:t>Student Services at Camosun</a:t>
            </a:r>
          </a:p>
        </p:txBody>
      </p:sp>
      <p:pic>
        <p:nvPicPr>
          <p:cNvPr id="21" name="Picture 20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907" y="9081788"/>
            <a:ext cx="7210503" cy="934002"/>
          </a:xfrm>
          <a:prstGeom prst="rect">
            <a:avLst/>
          </a:prstGeom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grpSp>
        <p:nvGrpSpPr>
          <p:cNvPr id="9" name="Group 8"/>
          <p:cNvGrpSpPr/>
          <p:nvPr/>
        </p:nvGrpSpPr>
        <p:grpSpPr>
          <a:xfrm>
            <a:off x="12296068" y="3617379"/>
            <a:ext cx="5220000" cy="2210724"/>
            <a:chOff x="12296068" y="3617379"/>
            <a:chExt cx="5220000" cy="2210724"/>
          </a:xfrm>
        </p:grpSpPr>
        <p:pic>
          <p:nvPicPr>
            <p:cNvPr id="10" name="Picture 9">
              <a:hlinkClick r:id="rId4"/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96068" y="3617379"/>
              <a:ext cx="5209281" cy="2160000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12296068" y="5160414"/>
              <a:ext cx="5220000" cy="667689"/>
            </a:xfrm>
            <a:prstGeom prst="rect">
              <a:avLst/>
            </a:prstGeom>
            <a:solidFill>
              <a:srgbClr val="222222">
                <a:alpha val="6392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CA" sz="2000" dirty="0"/>
                <a:t>Indigenous Student Support</a:t>
              </a:r>
            </a:p>
            <a:p>
              <a:r>
                <a:rPr lang="en-US" sz="1600" dirty="0"/>
                <a:t>Find your way and feel like you belong – with our help</a:t>
              </a:r>
              <a:endParaRPr lang="en-CA" sz="1600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53081" y="6104031"/>
            <a:ext cx="5220001" cy="2209410"/>
            <a:chOff x="553081" y="6104031"/>
            <a:chExt cx="5220001" cy="2209410"/>
          </a:xfrm>
        </p:grpSpPr>
        <p:pic>
          <p:nvPicPr>
            <p:cNvPr id="12" name="Picture 11">
              <a:hlinkClick r:id="rId6"/>
            </p:cNvPr>
            <p:cNvPicPr>
              <a:picLocks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82" y="6104031"/>
              <a:ext cx="5220000" cy="2160000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>
              <a:off x="553081" y="7637580"/>
              <a:ext cx="5220001" cy="675861"/>
            </a:xfrm>
            <a:prstGeom prst="rect">
              <a:avLst/>
            </a:prstGeom>
            <a:solidFill>
              <a:srgbClr val="2D2D2D">
                <a:alpha val="6392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CA" sz="2400" dirty="0"/>
                <a:t>Fitness &amp; Recreation</a:t>
              </a:r>
            </a:p>
            <a:p>
              <a:r>
                <a:rPr lang="en-US" dirty="0"/>
                <a:t>Make time for your well-being</a:t>
              </a:r>
              <a:endParaRPr lang="en-CA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424575" y="6147540"/>
            <a:ext cx="5220000" cy="2160000"/>
            <a:chOff x="6386221" y="6147540"/>
            <a:chExt cx="5160905" cy="2182000"/>
          </a:xfrm>
        </p:grpSpPr>
        <p:pic>
          <p:nvPicPr>
            <p:cNvPr id="16" name="Picture 15">
              <a:hlinkClick r:id="rId8"/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5140" y="6147540"/>
              <a:ext cx="5125093" cy="2180891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/>
          </p:nvSpPr>
          <p:spPr>
            <a:xfrm>
              <a:off x="6386221" y="7640427"/>
              <a:ext cx="5160905" cy="689113"/>
            </a:xfrm>
            <a:prstGeom prst="rect">
              <a:avLst/>
            </a:prstGeom>
            <a:solidFill>
              <a:srgbClr val="2D2D2D">
                <a:alpha val="6392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CA" sz="2400" dirty="0"/>
                <a:t>Financial Aid &amp; Awards</a:t>
              </a:r>
            </a:p>
            <a:p>
              <a:r>
                <a:rPr lang="en-US" dirty="0"/>
                <a:t>Funding your education</a:t>
              </a:r>
              <a:endParaRPr lang="en-CA" dirty="0"/>
            </a:p>
          </p:txBody>
        </p:sp>
      </p:grpSp>
      <p:pic>
        <p:nvPicPr>
          <p:cNvPr id="26" name="Picture 25">
            <a:hlinkClick r:id="rId10"/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82" y="3644315"/>
            <a:ext cx="5220000" cy="2160000"/>
          </a:xfrm>
          <a:prstGeom prst="rect">
            <a:avLst/>
          </a:prstGeom>
        </p:spPr>
      </p:pic>
      <p:sp>
        <p:nvSpPr>
          <p:cNvPr id="63" name="Rectangle 62"/>
          <p:cNvSpPr/>
          <p:nvPr/>
        </p:nvSpPr>
        <p:spPr>
          <a:xfrm>
            <a:off x="553081" y="5153159"/>
            <a:ext cx="5034249" cy="675861"/>
          </a:xfrm>
          <a:prstGeom prst="rect">
            <a:avLst/>
          </a:prstGeom>
          <a:solidFill>
            <a:srgbClr val="2D2D2D">
              <a:alpha val="6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CA" sz="2400" dirty="0"/>
              <a:t>Academic Advising</a:t>
            </a:r>
          </a:p>
          <a:p>
            <a:r>
              <a:rPr lang="en-US" dirty="0"/>
              <a:t>Guiding you on your educational journey</a:t>
            </a:r>
            <a:endParaRPr lang="en-CA" dirty="0"/>
          </a:p>
        </p:txBody>
      </p:sp>
      <p:pic>
        <p:nvPicPr>
          <p:cNvPr id="64" name="Picture 63">
            <a:hlinkClick r:id="rId12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29674" y="9076271"/>
            <a:ext cx="4147929" cy="934002"/>
          </a:xfrm>
          <a:prstGeom prst="rect">
            <a:avLst/>
          </a:prstGeom>
          <a:ln w="190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grpSp>
        <p:nvGrpSpPr>
          <p:cNvPr id="15" name="Group 14"/>
          <p:cNvGrpSpPr/>
          <p:nvPr/>
        </p:nvGrpSpPr>
        <p:grpSpPr>
          <a:xfrm>
            <a:off x="6424575" y="1114876"/>
            <a:ext cx="5220000" cy="2160000"/>
            <a:chOff x="6260746" y="1114876"/>
            <a:chExt cx="5178201" cy="2255600"/>
          </a:xfrm>
        </p:grpSpPr>
        <p:pic>
          <p:nvPicPr>
            <p:cNvPr id="65" name="Picture 64">
              <a:hlinkClick r:id="rId14"/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0746" y="1114876"/>
              <a:ext cx="5178201" cy="2203490"/>
            </a:xfrm>
            <a:prstGeom prst="rect">
              <a:avLst/>
            </a:prstGeom>
          </p:spPr>
        </p:pic>
        <p:sp>
          <p:nvSpPr>
            <p:cNvPr id="66" name="Rectangle 65"/>
            <p:cNvSpPr/>
            <p:nvPr/>
          </p:nvSpPr>
          <p:spPr>
            <a:xfrm>
              <a:off x="6260746" y="2643672"/>
              <a:ext cx="5178200" cy="726804"/>
            </a:xfrm>
            <a:prstGeom prst="rect">
              <a:avLst/>
            </a:prstGeom>
            <a:solidFill>
              <a:srgbClr val="2D2D2D">
                <a:alpha val="6392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CA" sz="2400" dirty="0"/>
                <a:t>The Writing Centres</a:t>
              </a:r>
            </a:p>
            <a:p>
              <a:r>
                <a:rPr lang="en-US" dirty="0"/>
                <a:t>How can we help?</a:t>
              </a:r>
              <a:endParaRPr lang="en-CA" dirty="0"/>
            </a:p>
          </p:txBody>
        </p:sp>
      </p:grpSp>
      <p:pic>
        <p:nvPicPr>
          <p:cNvPr id="67" name="Picture 66">
            <a:hlinkClick r:id="rId16"/>
          </p:cNvPr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6068" y="1114873"/>
            <a:ext cx="5220000" cy="2160000"/>
          </a:xfrm>
          <a:prstGeom prst="rect">
            <a:avLst/>
          </a:prstGeom>
        </p:spPr>
      </p:pic>
      <p:sp>
        <p:nvSpPr>
          <p:cNvPr id="68" name="Rectangle 67"/>
          <p:cNvSpPr/>
          <p:nvPr/>
        </p:nvSpPr>
        <p:spPr>
          <a:xfrm>
            <a:off x="12296069" y="2700134"/>
            <a:ext cx="5034249" cy="675861"/>
          </a:xfrm>
          <a:prstGeom prst="rect">
            <a:avLst/>
          </a:prstGeom>
          <a:solidFill>
            <a:srgbClr val="2D2D2D">
              <a:alpha val="6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CA" sz="2400" dirty="0"/>
              <a:t>Centre for Accessible Learning</a:t>
            </a:r>
          </a:p>
          <a:p>
            <a:r>
              <a:rPr lang="en-US" dirty="0"/>
              <a:t>Supporting your learning experience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2296068" y="6119885"/>
            <a:ext cx="5220000" cy="2160000"/>
            <a:chOff x="12296068" y="6119885"/>
            <a:chExt cx="5220000" cy="2160000"/>
          </a:xfrm>
        </p:grpSpPr>
        <p:pic>
          <p:nvPicPr>
            <p:cNvPr id="74" name="Picture 73">
              <a:hlinkClick r:id="rId18"/>
            </p:cNvPr>
            <p:cNvPicPr>
              <a:picLocks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96068" y="6119885"/>
              <a:ext cx="5220000" cy="2160000"/>
            </a:xfrm>
            <a:prstGeom prst="rect">
              <a:avLst/>
            </a:prstGeom>
          </p:spPr>
        </p:pic>
        <p:sp>
          <p:nvSpPr>
            <p:cNvPr id="76" name="Rectangle 75"/>
            <p:cNvSpPr/>
            <p:nvPr/>
          </p:nvSpPr>
          <p:spPr>
            <a:xfrm>
              <a:off x="12305089" y="7568594"/>
              <a:ext cx="5160905" cy="689113"/>
            </a:xfrm>
            <a:prstGeom prst="rect">
              <a:avLst/>
            </a:prstGeom>
            <a:solidFill>
              <a:srgbClr val="2D2D2D">
                <a:alpha val="6392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CA" sz="2400" dirty="0"/>
                <a:t>Counselling Centre</a:t>
              </a:r>
            </a:p>
            <a:p>
              <a:r>
                <a:rPr lang="en-US" dirty="0"/>
                <a:t>Supporting you through life’s challenges</a:t>
              </a:r>
              <a:endParaRPr lang="en-CA" dirty="0"/>
            </a:p>
          </p:txBody>
        </p:sp>
      </p:grpSp>
      <p:sp>
        <p:nvSpPr>
          <p:cNvPr id="77" name="AutoShape 2" descr="data:image/jpeg;base64,/9j/4AAQSkZJRgABAQEAYABgAAD/2wBDAAgGBgcGBQgHBwcJCQgKDBQNDAsLDBkSEw8UHRofHh0aHBwgJC4nICIsIxwcKDcpLDAxNDQ0Hyc5PTgyPC4zNDL/2wBDAQkJCQwLDBgNDRgyIRwhMjIyMjIyMjIyMjIyMjIyMjIyMjIyMjIyMjIyMjIyMjIyMjIyMjIyMjIyMjIyMjIyMjL/wAARCAFVAy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zv+1Ly3Y7WCtvJVw2cjPcHvVP7RMsWTKzEsSOTxS3qiO5YburE8GoRcLCdjL5mRkDPQ1g9SNb6FsXqiYXMayRkYDR7iVNXDeTmNtzlsnAKnAH0rOi0/Ubi2e5ihZbXOMOMb29B612NgLDSrGzhjt1ub94hJLNJyYs/wDLNR04HUmlyW1OiMH9obBb6vb28T2yK4mX5BIRvKd+nb3Naej295MWvIfOhtUbbcLcEjyj/skdagj2QXQhiMkMkibkIOQRnoP8K0/7S1GPT5LczmZRneigAn2OKqNKMZcyuVFcstDn9e8QyXE4s0UW6W8rCOYZIfPG49z9OlPtNYd4HjEvmuwEYznbn+9nsKy9SvkvpYZFCoyAgIpyFHv71JZiJLhI4U8uB1Z2MjZwR2HrWcveerKnU57Qii1qV/dajJA97dJLFboYgIk2kD3I647VQuLd7mztBHcy70+Uluc85GfetCfV4YSnmxvJ5ZCgCPHB5Gf/AK9TTXUkrKN8Db2DGRJAGUjtj9KdWMYq97WB0lHUbqthLeXN07T3FxHAI5FnjcBFB6jb1Xnt2p09zDc3Mnn3kIEqbY4EBJQDofqaqCRoy8aB13g5Abg+xHegW4gKywgJN0aZ8EAew9BWaqym047DjJTi7rQYZ2021CpdyLcgElElLDHuDxTIYr0RRT+cMyybWRD9wYznHanRwTHzpLphJGzb92BmRj/ID0qeGzcXmbZ2aMriRT/exgEn6VnVrXbjfVGVX2XO1HsVoLPUrmacWcXmKkQdpXkwI+eCa1dR1G/l0e0hiu5vtMDeYJwfnZyMEA/3f51ma39jRxbLctLImAVt2PPfB9eaY+rXfkG0i8reiY+RS2B3J9DRCcnCNlf8BU78tmtETHU7i/kjjie4W44yxfLM49T05qxOb1pJGxJtkQ7pFfbtY+/em6RcQvb3a6k4DrIuMKA2MdRjsKnvLd4rrEcUfmSqZIhcK3zjp8nZTVS5aaube0gnr8hs13qNvIsQfmJf3xtgW2gj+8eAcelQ299NElqUimFurnahOHfPVgfp2qCQzRxmJ4GVCwLLuIBPqRWnqF5dpLbpJbxoVZd2ACOeQyjtxwaKNVTVy/rUZ07W+f8Akb2l6oLrTrqBJil42NqzAq0QH9xuhJFYmpeIZHDRnCiDGxC/I98jqfWorv7Q8MEyO8X71lAJyQMYz9aoTCB4ZoooFlxgOzL8y+pBroabZg3zSujZttWTUNMaK/mljaaSNUdRnYoPJJ9O+Kl137Jpl9I+hzS71TDzTvvDZHBX0J9O1WdPstH0/TVjula7uJI9xjmIEeB0Vcc5rLu9YS4miklsIYIYhsj2LtB92Pdvc1XLoDbT03KGoXUcUHleYZZpETzXjyPnxxx2Pb3rPt9QuLO8jsbptp5w4JBYHsc9xVm9stsks0ceERt0iZ5UHnPrj3qrJaR3SySzli0/EWBkoOuaxS57xYpzTbSL9ikgvZZI5H2cDG/OOa6iAafe6G6XrSDc4iQRyfMxU8bT7571xMOoRPdRLNC1qqgJFOpyWYdd3ua6ay1aO2hUnymYkgYPKt6gVXOoR12BNJHXsiW9zYtAjGe1jMUcW7+A8HJ7461h+J7iT+2cbyAsKcA/WrVhbeRdQTyatEGK7nUShjMWOSCG+726Vl+IZoz4gmQOpcKAVwflOOhrWm76sp021dFHz5c/fb862/D3iCfSnkWK9MMjsDtflWHvniucR/3RaV4wyf6wg4Cn0pSAc5PBFbRlbUxqQa0Z6/YeNlYKmoQbCf8AlrCMj8q6S0v7e+j3208co/2cZH4V4BBeS2mTFIyoXA6b1+mO31rYtNbeKTdLFJay54MTElR7mqU4t2JdKajzHt+4+35Ubj7flXAaV41ufLHmNFexD+IHDj/PvXVaf4g03UcKk4ikPWOXg/h61Zlc03lEaF3ZQo6nHSs64mbUojbBCkDu0NwQwDx/3Tx2NWrSWa4ifz7UwSK7Ls3btwHQg+hFZl9pbWtzFeWcskcO/wD0i3DfLIDxkd8ikBdtQWmAZJItnADdW2/Lk+1UNcSVb+3uIMLNCjSKcZBGMFSPxzn2qQ6jdSWsd3FaFXjd43EvCjHG4kdqwPEN5DsuGsLprjU4ZkmXyRuEasMbGPZCR+GRQ2NJnSyPNdW1qymNEli23D9GX0wPTPWvLfFkF/L5lneXqBLNo5Rc4Ic5O0ZA4woJOa6zRNUlXxLJp1zAI2nsPPZJG6FiTsz0wDnmvOfG16t54kkgWcyW0IWAPG2d6jryOtY1ZxjHUvlcXqdL4c8dw6VdR6Nf2gMMAKC7tz5ij/bx1wR1Pal8cTWY8L2aWUsM8ocSW7xnc0cXcZHUknpXAWNibdppGuHOPki8lclie31roUt4dIje6lj/AOJvtJiERDRwvtyGK9N3f0rKNVyTjI1o0faN3JvB/iU+F3u5tQt5ZvtMYiCISXTqc7etT3/j2PUfDltoll5mGDM8k0mZRtORn2PPU5qouvQW09/ZWxt75bq0WWS7hU745wRg7+uRz7Vn6/pUem3Nlq1kbZpJAqz28g+UsR95h6HkE+tJOKjyGSSvqdX4Q1/SPCsbXGozu89wDGpt/njAHPzD++T3rqNL8VyeJI9Y07bCs62hliEB3FVOQAT615NGYEimY/Z0tciFpJ0Z4N7dQXH3GX3r0zwlqWk6HpLSLZ21ojqSk5n3GYj37LmtKbdtdjabg+blX3md8OtWfT717S5m/wBGmU/NIeFYDrz0rudR8U21nd2ltbqt3JNKiOsbDKI2cSD+8M9cV5Xr6wan5V9psEkEF4XmeAkHkdcY6qTk1gazcXIsNGe2uI0jEDxwywS5k4bJLDqvXAFZwk6d4vYwSbdj1fUPGl3f3dxp+hWxkI+RJ1GSx7kDsPetDwadciju4NZhmUoQUklYNuJ7D2AryLwz43uPDWoSNFMJ4XA8y2aPAAHo3XNekaN8VdH1O8NvcxvZLtykjvvBPocdKzpNc/PUk7/gVODi7M77cfb8qNx9vyrM0rXtP1tZGsZi/lnDKwwceuPStGu2MoyV0QO3H2/Kk3H2/KiimAu4+35Ubj7flSUUBYXcfb8qNx9vypKKAF3H2/Kl3H2/Km0tAw3H2/Kk3H2/KiigA3H2/Kjcfb8qKSgQu4+35Ubj7flSUUwF3H2/Kjcfb8qSloAXcfb8qXcfb8qbRSGO3H2/Kl3H2/Km0UgHZPt+VLuPt+VNpaBi7j7flS5Pt+VNpaQxcn2/KjJ9vypKKQC5Pt+VJk+35UUGgBk1wlvC0srKsaDLMRwBWDB450G5vktEvB5rnapK4BP1qh8RrmSHw2sUZIE8oR8elePyRcBgcY5HtU1JOKVhXPpDJ9vypNx9vyrB8H6v/bPhq2nZszRjypfXcK3aqLurhcXcfb8qNx9vypKTpz2HJqhC7j7flRuPt+VeW2vxKuLfXbiK7jD6eZiqn+JBnFel29xFd26XEEiyROMqwPWpjOLk4roK54P8Ydbv38UtYGRktoEUoq8ZyOtcZp11cmH553K9FBY16p8atHtJLez1FVIvWJjyOjKPWvI9PkBXyTwynIFRi1dadjoUr0rLoay3EuD+9f8AOu58FfEMaFazWmrO8loq7oWxkqf7v0rz/GGbmrFssZmjWVN8TMFZfUE1wQbhK6MFa+pZ8S+PL/xBeOzzvFAGPlJGcYHvUOl+IbqNZobqUywsnBY8g1rXHwe8QNfSC3WL7O3zRuW7HpVK48C+JfDk0d/c6aLm0t2DSIp3Bl7givRnTnN3Z6lPFQgrROx+FU9tHdXdy+oeTNIwjSFzxIOvevXHZJVMbbWBHK8V803Fzay3323T4JLOMncsG7/Vn2Nb3hnX9QXxTZS3F7OYTJiYsxI2+9Zqsqb5Nzz8RJ1Jufc6Pxx4Kmt3a/0veYTzJGCcr9K84bz0JV3kBHua+mVkjnj3oyyRt0I5BFcd4m8BWmsbriz2wXPcAfK1a1aEanvLRmCZ4FBoz3NwzzyGKJiShAyevf0ptz4dlWLzknV3YnbtPp6+lOh1GdRNZRZa4eYrH6AelbGp2tvbWwjvrsRSFMMUyAGNY6I64uC1sC63azWSXUYWNrXCiJz/ABe1VW162tYrhVjaRyfMgkA43nkg57VzFpLHbzvI37zbnYB0J7Grel2smq6nDaJt3ynqenvRd30E6jZ0en+OGMhjntYBIw2mUISIlI+baPU+vaqscEc01y2mTXMMjEYRXI3f7W41oGws7exLT6bGWi6CPO7A/nWabxbaZdyFrXHyxs3zAHoM1Mm91uNOMU1IpS2LaVLHHJMsrSIJNytkAk8gn1B61oLqeuWelJI9tFLaJlUZMExE+3bNTx6XBctIftZiidQBAVy7c52j0p9xYT2EAOnXhvImG6WI8hPRW+lTNTavp8w9k766DNOvobxpoZNRNs90gS6iulKrcDPdscGuluvDlja2KahbGG+tkfMlvCwJjHYqe4HeodC8GT+JLRb+722lmo/eGQbnkf0TPSsq68K3OmX8kZaXTpg3yLbOWVu/OeM46iidlDmehc6ckrxehDFqEUmoT3SCOK1U7UzgOuePr1okke480xq0pVeGiORj1I7VDcyX+mSxrdwadqEb5I82LDcf7SnrVMXl8swuTZPawtkF7YnaEPr+PXNKKi1eLMXexca5NlZxscMJZcsyngDHSpY9VkmSW2inDWn+sVeBhyMH3qLUNPSXSklt54Y7ZT88ssoy7nsFHT6VVso/7GkW58lJ5Cp/dyAMCv8AeX1NYRpRUnJkWaZt6dPb6TdwHZa6jayD94ssZDKe+D606yvIF16YrCsFjud8MfmlUAkL7iqOgX1j9tJvYPPDNv2SNs+gAHSrniEpf6greQ0EW0mErglF7g46irkrJybNVBqPPcxtNSGeST7bN5b3U4O5G+4p6gntiuu8VaxY3erKNIl8y3soBbqwGVuAOuPQjHWofCklg1jOJtMtLiZyQHaPjjp34rLj3Lqb2sSRsIpMmOMfI5P3lBPQHpmrqK0fUqVK0lruWvMtdRt7eWbEdxkYL9ceh9almjVrkFWGRzjsfpmsHznuJpUeMbAzgF+w9AfUVrWyWktrHPZyOZEypSY7gPcelYUl7FK793tYzacd3oTi4SR4ihd03sESQdD3+gqKaQW1vK0ZII+c5HBNVXv/AC5o12Okm1vnT5iO+cfSkd47mBggYK57HOB/jXamUrt+6TF3SNpQX86RSIznq56Cp7f7JFdrbxLJPd3RETSY+8x67RTYpYII4ZpI8yHOI2G5gOgJAqlJM8eoWt5aLKrB/kyOR/n+VYVJPnt0KnGa92x0EsFlFo1lMJUivFuJLac9WWPnJx3/ABrLlEKx7Io5l2jiR+h9M+5qhqyXJ1K4lMluSzhwttnYGxyB7VImrXq2lzYhlNs7eYm4buT1x6DFJO3xOxceVXp1XZlVkMljPbSRARElt+OQe3+RRoMzzWU1p5RYK4LusecjPUH1p9/qE10fMuWLxqmxPlC8ewFXhqEkOl29nY2pgZEWdTG2POYfeJ9fpTbvH3dTCaSfu6naazp9k0EMFtayywSQCOISgBh6Fj1HvWStvZPHJqE18scittWHG4kqAGzn6dTWN4TuJdauJbO4inkk37pWMpzGozjI+p6+1VpFtJrmdrebz4BKQXdju4OOfr61MlUd3+Rr7Z30NVoIZZAYZYl3HJjx3Pap0jvLZfs8NmDPI2RKY8lh6DPasmK1VZ5fOUpIkhXJ4kKjocf1re02xguM2c+pTbhEWj8584JByc9gMVcZytaWxElePMyMQzMq21zNBb3E+QCq72GOcZAxmqlq1tYlkLMGmJMIDggnoAO31FVHkdohlySMjI6EdBVXS7JLpVgkjzIvMTN0Vu306Vk0oL32R7SVuXoa5tUhmi/01VfhnaNGBQd8/T2q/wDbGa1idZxMPvo7fIzY9vQj1rFN5dajfs11cMJIwd6j5SXAwMY9R1pxunaONTG6ySKdrsADkfwnHtTU5ydk2VaMl5nUw+L54C8cLPJYldzLJJwT6ewrRTxAn/CJ3Wm2m6DzGJikVixQsclcnpiuB1SffpMEsKxq8AzLGq/LJluFI74HOaqWOoXaRukbzQNM3zIqBlHv7VvTlJJ3Ykna8T1rQp7yPT7iCXUIZbXP764BzkYwcDrjHWsy5kitNLkW3vUmUz+U8ZTDFSQASeCM9cH0riEv7yykt5PNe12rtJjAAGeMnPr3ro5Tfa5YXmbtIrK3t1SW4WICQ4+6hPfPWqVVNW6kS1dzVa80+0mnurgfaPLl8mLnLToh4PtjnHrWBfafa+Jrye9swbYByAxUKkm0c7cdG7479qp6J9qi1IRv5E6RyIDaSExtMW6bPcY6dDWnp97pcrXlzHDNFBFdB0tfuKkq8g47gnI9qcW5xXPqi+RPYurf6bHB/ZiW0pu1tniimlXasOR7c7j61ys2lTaN4aub7z42mDlIUUl1OB87qe9dPLaXCWEYu8rc3ryXDyBgSI2HCs3bpmovDtzFL9gs7/y209o5IIS2AIlfOWz3IHrWrS2ZqoySfszh/DVhc6tZ3iW0iRzWqqctJsD7icZ7da2/CGmy3ura5putpK8j2JBdCG2hTk7T39q09D8H3mltqFhLaGSOW2eVb9TujlVf9WF98nmtzw14YkksNUvJ7j+z72SFrbB+byyB8z8evFRClaSdjBcjV29TnLWaXwhaPpdyLWfTdW2hJ1j3xP8A3zJ/tjgVS8QaqptYbW5yfJbbEscYAA7H3zXZX/hc6R8MLmz1hxdXMkwli2jHkOeOD9M1wd74cuZ/CV3rW6craSJEihC3mZ689go70qknzKmt7FNxi2k7oqaHqEtlqskahY4WicPc7SwiBHGeCUGeDj1q7FNo103n2FjNGwhVnViGRGBwcN1Ze4rN8KXtxnUbC2vHs5L234mwNuV5Ic9lIyCatWF3BCHu1iEVv5Wxogc7V9KicrU0RdpXReZLOw1A6hLa6c8cwEccE27bk9XGO3sTW9q0w0++j0u7ttJhE8KeVDZgFWyeGLDkZ7VxM+oxTPGhUSW6uHCPwD6g/Wul0OHw9c+Mxeh1hsLZUmaxuWO7OPuof4gDggfhRCTkghUad9z1fw14VtNGWK8EcsV40W2RDLuUZ610dZ51uwDDMj+WQMS7Dsz2XPr7VPb6haXRIhmBI7EY/nXTFRirLQjVlqijpSM6IAZHVM9Nx61QIWiqxvrdWO6QY9uaRNRt5W2wgyH2IpDLVFQy3Yt4GmnjCp/CA2Sx9BWZD5mrtK1zLLEiNgQRDGPqaaBs2eD0IorGn0jyomlsnuEkUZAZ+DTdO1pi6W99hZGHyv0z9aduwr9zcpKWikMSkp1JQAlFLRQFhKKWigQUUUUDFoFFApALS0lFAxaWk7c0BhnGRkds0guhaKKSgYtJRmoRd2zSCMXEZc9FDDJoC5X1fTItX0ueylA+dflb+63Y14he2Mtlcy206FZI2KuD61773rjvG3ho6jbNqNkgN5EvzoP+Wqj+optcy5SWYHwvvfJv77TmPEqiVR7jg16fXivg6Ux+M9OdckOWUj8O9e0nrWdLRNAFIw3KyjqQQKKQuqcswAHc1qDPnO/ie31O5ikGGWVgw9Dmu3+HniP7DeDSbqTFvcHMRY8I/p9DWF4utUTxLqDIdyySlgfrXP8AzgggsGU5BHUV59RunWco9xHpPxfAOnabkHiRun0rxo2wWTz4l+cdR616Pc6y3iXwXNaX8ii/04iSORuDKnQj61xkcA3/ADMFAGa1qy51GcSoX6FYRGWLzUI56g9RT0BGO2GH86nlhYt58O3zP4lHRqkt1E0e8HBz8wPUGs3RvsDtufRdoxaxtmJzmJf5VQ8RanHpOhXV3IAQqEBT3J6CvIh451zSLXYt2syY2qGXO30qhqnjbUfEWjx2d1ghZN25Rjd7V2e2jDchRbMJyZZWkxyxJwB616Z4H8J31larrGyNpJkK/Z5h1WsjwL4fsri5+26tKsccbfu4n4JPr9K9fiuLdlCxSxlRwApFZ0KTcvaSHKXQ5oBrS43WLHT5ifmtp/8AVSfQ9q1rLW4p5Ps91GbS6H8Dnhv909DWjNDFcRlZkWRT2IrGvdEPlbYMSxdfIlPT/dbqK7dGSfPFwLfTb1blbbfN5xG5WJ2D1x7+9Z2uXxvIzb7PMZTksBnA7Zpn7+K/uI/MEJLHcZDgDFUodQCGWE52yIVcx8lz2zXnfEdV4zeuhV8sqApPWpre5msbuOeB9ssZypFPdpnnjnvcguQc4+8opJoWkuGeOParHIUdh6VVzNxaNjVfEbX0UH2XzIWIPnr2J9qrWM8EMiyuQ4z8wI+Ye9UDAURmJIIHT1qa3VJkUBDvB4x3pdTSik2dVFfx283lGLZK3zpNj5sHkfSq0utsqsI4UVWOHR8kkjuMdKopazurSPuUxAYY8kj0psNncHWEtsgtK4B5yADzSldm9VtOy2Z6Ro0dxcaNZu/20sU37oTlTz8vt+FcjqGq6idUuor25eb7Fuji5yoLHqT3NdT4n8QSweGLaPT3W1jtHEOyE5X3J9DmvOre8nhkmlEgO4MJCw3BgevHrU1UmnFCnXfL7NLcLwlZY03EgAnNX7Q/6IrStIFtx5g2OBuJPAx3+lN1OFCLRQpDLCCGzuDA8846YrSslsVsoAY45JAp3727noQB1/E1g5ckTKUXSbUuxK0kFlpUwZ4WnvZFd0XB2r/cPvWDfaNbWphYo6rLl0aNsFfXj1pzWTLZfaYFLR+cQrk8tjk8e3rWprmo2t7omniDaZo2PncYbB6fhVxlpozHW9zMtpdQ+3x/ZreG4aRRGFeEHd6EkdD71ev49Q0i3ey1XR5IDKSGuChYFexX8av+HJbfS5IJtk7XEp37lIARQeg9Sa1/E1zr/iYlLWK5u7diFhIQA9fut79+K3Ufd2OmNGSjzI4vSdSW2myskTKo5TH+t9MirMc72V955DbWbJ9h6/hTNQ0e50qV7XWNPkSQxllTABH+1uHUVXsNIubmB5Ilu0hVNzSbcqfpnt9KyqRi9WZ1anPZsuXVxcyRgygLAkm6JVXCtn+L3z60ovLa2ujJHFIivtEkYiYAf7VUIvtLSPHE0F3HFD5jBwV2juPqKu2+t3/2NhFp9uquQN4m9O2D/OlDlhdJkuT6snluV3RR28qOFJJdV9eOvcUqySW5ljnWKd2PzEj7q+9Z8lzcwS+dJpigPgs3m8ZPf2zVu2kuLe4hl/sclFPmbhNu46cjuPah029Wxq6V1uaguGWHMM0SRr8gKLh3x2PtXQjQdVg0STXL8JaKVzJkBTGnYAep7Cp/CdlYacGv8RXkd0EaJduWgycEMD3roPFWpwXUSaZcSKxkTzTF0x75PVvfpTjS0u9zo9jUrNXZ5NE37yOW2XzlJLbQM4BP8QFRcR7bjzY0jOcFhk/lXVeFvs3hu/1a3huxLE7KVuF5JUjp7EHuOtczc6SNt5c2l4BJHMx8qZfm2565z1pSpQVuYynCMYrmK6uLuWKAmSSUnJVF521btJfLCvuIa33lUCEsAe2e1WtAaSCWMTGLywPvIcP+dXNVLreCXT40ngCebKJ5cYYHHUdRWypRirxNOWEYppGPqZjSBb9J7iK8ZzHPFESpkhx0JHfNVdHEPmRSrteJH3qH65HQH1HtXQW9zqUluryeHobhFzEpjlGBnrle+fWsaPUobG5uGFvKiAbEimjDeW/fkdfaplCT6kOKcrp/gW/9L1LUpriW4aS6lYlzIuWOe30xwKmOxNhdAVMgWTBJwhPNZkeqxGWSVtyKRgfISB9SO9SWuoxyysjSwEFeGJxjH1oafLZE80p6GkHiSZlifftJAHcDJxx9MVJFI0Uqz22POHABHHv+VQ+Wu9JA9rN5ih8xybgjHtR5U8UUj4Db+SSPu5+lPki1Z7GfLbce21pUkUncR0bqR6mnJIwYw4wuO/Q+ppkIl8wqyYwMqwbI/E9KWQhxuUZ2jgrxkfWtNLaATKimyljSVVVpFYnG7eFz3HQcgVWhQJLI8carmQfKM7Tx6dqntrgLHK0jhSAqnbxu9PrzUMD7UwzD5Scnv71lFJyuynsOGkSSRXN9MyES7mUPJkkj29M1NYardRaZLp0sg2CXz3Vep/u809dnkyk/xRlVHuarSR+XN5pAC42tk8fjTdFWaJja3KXL24iupGnNsEWWMBfLJ3o4OQ2T6H0qb+02WBlYxvJIyytlfvPyOvbnmqcaiWV4RkLK22JieFY9P14ovLaeBLr7QnkBlXKtzz0/OmmkXL3nzHY3OvJqKyIbOO2SGBI98nTP8WPbPNZvh7w/B40W+FneeTbWW+FFA4kfHDH0BP6VzsN1LbyN5UjnBU7W5ycYGav6Trl94dZRpOIN5LyJjKynPORVuqkrvUqFSdNe47M9A0az1bQPCUcOqQ7p7G6C2qI+7fGcDA9Rz+FdNDayJatbxiPzWZmDPgjeeQW9SP1rzu38VnWtQhk1WR4rCJt6zRYzGxIypHp2yPWutOrWr6bDObpYIkLlIsfvpGGQufT/AOvWqqQ5b3MJxm3zNbljVNLfU9JfSvtDyXqoWSSY4MhBGSR6elYHiLwzrN1aRzaFfG0trSBoPs6vhZB/GxHfPPWtTRvEthcXF15x23kYSIytnD5HG0dTjvUHiLxtp/h7THsoLa4uL2RW2IRsXJ6kk8gUm4P3gjGcXseJvoOrrdywtYurRnDDYQo4yMnpjHNaWpeG4LbTbu8tNYtb23iKh9mQGc4yo/vEe1LrfirVfEcFnp2xIIImCRRIx+ZjwWY96nSSKx8Ka3pttb3c8YuY4zcTR+WiAHt33E9vQVglF3shpNps5cSRmJ0OA6YJ77hWjLDNZnTZry1SSCaISrFJ0kTPG7HPasqSDKFwPmHBr27wn4bsvGFponiK7mErW9usE9uV4MkfA/Cs4K+wovW5wsN5qVndbfDmrXKpdfO9sRkRH+6d2c+xrrtM1DxhqGlXF9e2ZEcLeVJ8nlPgDl8d6k+IPw/RII9X0O0Ztj5ubZCcFfVR6ev1rGk8YXl1qNqdKvrqKFowr6dIciFxwVB/iUjpW0U4vU3o/EuXc9S0PV4rjTlkdjJBEoH2kn7x9Kgv3sbubzZ7yfanzEJhRj3PpVL+wsWca6ZaSRxXCB5VLYXPXAB96ZN4avrmCS3lnjhjePG4Sc7vcdx7V0Lvc560k5PlRpi3tdob7E7DqGllwKS1ubQ6tDZw2tqs0gLZjw2FHXJ7VRHhtGz9t1KNwQMqoJwcdqvWWk2WhWN1fWztJK6eWHZcfgKbt3Mo819VoSvqlm+tYnYhIhtgVVyC3c1NDOYtVnCW8p89d4RvlOR1PNcXEuoQTebexOlq75SZ8Dy2PQf7prqYb1Wls5pZEE0JMcozyF9abVtBxlzam0klw7rm3jRSecvk4rMvNLk1GyVfMijKEmLCcjk4BPpV+PUbOSVY4597McDapI/Ooor7CbI7O5lwSNwUAHn3qF5FlPQtReVXsrrK3MPGD1OK2q53VxLAw1cW/wBmaIgNl8l/yregmW4gjnQ/I65FN9xLsSUUUUDCiiigAooooAKKKKAClpKWgAqC9uVsrG4unICwxs5z7Cp6iubeK8tZradd0UqFHHqD1pdRnhOseL9U1RZp2vpEUHKLCxUJ/jXPp4p1aC6F0t9OWBzkua6jxN8MtX0udjpKPe2T9FU/OnsR3ribnRtXsVP2jTp0DHADJ3rKpCd/I9+nXoci5LHufw78cN4stpoLpFW8twGJXo6nvXb18oaH4h1HwxqrXdg4im27GVhwR6EV7z4W8b3F/psL63YTWkkgyk6pmNx65HSnBvZnkV4JTvHZnbex78V4H4ksrnQvEd1CJpQQ5eN9xztPIxXu8NzBcpugmSRf9lq5rxv4aGuaYZrdB9ug5Q/3l7iirT9pBxOe9jivDvxHvNP2wapm5twMBx99f8a9Q07V7HVbMXVncJJHjJweV+or57eBldlZSGBwQRilh1O50dZJoZXQMpUqDgHNclKtOD5ZFU4e0mo3tc6bxDqqaV40bUtFiQqrZKt90v0JHtXR6b8TVitmbWoo1Y8gwHP6V4rNqE8rl5JTuPr2p+nWl1qt4lraK808nCqP61s6knK6Pcq4PCxhZdOp7Pq3xi0KztkezV7mV/4MY2/WuT1H4nX+qyYs4WC44XFZep+E7PQvDLPcYlvZJFGT/B6isZbyHTbZWEeZG6ZrDEYmaSjFas8ObgnaKual/quo3OJbiFA2Mc9ay5bu4QAkKufSoJPE/nW4t5bVQN2TIDzRqOn3FzbRXMEy+S/G7PT2NTSTfxhBxvaQ4XnlfvZELr7NUE+pPNEyxrt3HrVCTTJYkJS43dytMt5SrgnBI/hreNktDupVIKm1Y6C3lhjg3bssOo71Se6dpHMZK7uuO9MkfcozgMeTUYPzCk2ea99C0T8gB5yOc16F4DstE1y5jW4iRbm2QYj6CT3rzvO4cVZ0bVn0TWbe/UEmB923+8O4pRnyu4t9D6QeytHXa9tEVHABUVVfQ9OfkW4U+qEiuGvPi5p6eTLbQtIsinehOCjVyes/FnWb5imnJFbRHoScsK9FVI23BRk+h6jqKado0RlfVpbXHYyZ/SvPdT+LNxp928NlKl5CBw7DBrza71LUtWu8NLNdXDH5hnNdPofgeJNt5reoQ26dQhOWqXUb0iUopfEzndR01obloxOJg+WlKnhTngZrF4hgEXlIJUcsZR1b0B9q6K8uJ9k9vPtMrPjygvJHUn8KxI3junlOFDoQq8dhXIl2OqcE52joW/s9kLRZpnaTCglgfu5rKlu3hcKjLIg6N61BPvDMrZBPVR0qOFS77cjgd6aRnObe5pG88y3ZWjG9h8u3+tXdGeGyeSe6YZZRjjOKxwA4Ow4PqKWJ2Mohck88ZPApLTYUJJI2/wC25YTMY4lKyEgbueK0NLuYtMs7S9ZUZZXIMhGWU/8A1q59k2rkZ496arYT5uAD0PTNSn2HGo7+ZLqZ8zUrt4pmljeQvwTg++KIryGOPypBtzg725pI4d0w+9grk7KdcpBvUOyHK5xnofWmn3NHFxjc0oGhNzF9kYzYXaW807nJ9uw9u9aMtleR2kEKwwqZOAenlLnnNYMfk/Z1S1litJDxKzk/Pg5GO+fpWhplvdahd+UNSklDk/vlBXG0ZJO7risp022nEiV5tXd2Nu9sT/Y4rmWezhb5WI25PcgVDZ2U+oSvDCA7gk/NxkD196uvaEk4XG3jHfNRKtxol1HLMMRyKXBU5+U8Y+tJNX1J5k567F65SXR4ImneN/IwuUJ5B6flV3R9ZYTsbieSMuuIHLExg/TpmsvVLlb6CCG3YSrsDSso6P6Cs+3VhII5pDHEpxk8j8q2UlfQ9GM6cko9DpZdXf7f9o1CCO/vYW2RRsf3Sr2O0dST6mpZS4vX1DUQJbpzvSNmOyH2AHH4VlPJd2BMUVs1udow7py49RUguRdxPbsWM+0MhI4IHUk1zVnJTTtojz6qUalomjDPbwRTxwrvIb945TbuJ6g+uKqafBbSXYjltmkjWQqwiHOD6DpTY3a3s9zL80gGz5SwyOeT2q9okNyl/dXPlmO1KhCC33mPJwPp1q4wpRvJLVkSt8TQniCz0uGzi+x+esUoUqs33hg8n6fWsmK41COWKII9xGFwgiP5dOa1dUlN/dyPuGw52Lj5UHTA9aw4rie0uElgnkhmjHyyo21l+hoabG7tJo17bVrpRKkdxcwz+XsmaNQAy99wrMu5YpyzzzmW5VcK8pOSPrVd3eFvNguFkmOXZlJzz1z6mqt1OJBHIVClVwCP+WnP8XvQkx87JobfUZ3MVpbzTKw5EXP54pZYL3TnaG4ilieQcA9Wr0++m0zw34NtNIsmtVurtR9pl87DFiAckjqvbBrgdY8ya8jEkwZV+VWRtwB7GtXFJWW5uqS9m5a3RpeHNHuL2Roo54t8UW9zJyqsTwDWXewXGn6rPbX+2Vsnesf3JwT046e1bul3gt7MytbyFpF2yPGMlSO/H8q5a/ujBrJuoroysknyMQQfxzTk1ZEPddjqdJ1T/iWa8sVpPHBGFaG4CHKJjBQnp1xzXA+bI0iq7GQyYOC3JNdLpeqahqbf2XDEkiXDlWgD7d/HqTgdOtU72CWDQntptPCPa3DB7qNcgZP3N1F76lPVe6x9qH8udIxGvA3Y7ev4/wAqbYTYvo7iFIRLEMhXQMrN7j2qhdQXFvcQTFtkF4PMUIfvFevFWdPhtHaSNvOS4UFgVPBFKW6RnzNPRGjNb2813591awb5GO+NVCBye/sM+lWtK0G1vIrqRGEaxqV4nZMN2GR/WsidmikRGIlEYyMnt/iKtx30hiaJgo3MNoXgFc9SO5FCny7lqa5UrDvLvI7dfst9cGIt8yyAOAvqOOufWrBGoRgD7ZAyMQ22SAKfY5GKhhhuDcGCaQmSVtroODz0yPeug2R2N1dQrYRXd5ERGzMN6MiqBwPUHrS9ra/NsTy9zA/0l/ka0hMijcuyUrkfRqX7STFuayvEDg42gMuc9frVpdktwXi+dzhSXUrg9uv5VAXlRPs8YdPMkxtPAX1GaandXRKsxX1KDMKq8kTB9spnjKqB9e5q75cU8JkWQSxk5j2Opz9fWqjO24P5zt8vO44LH3z3qC4sraZ1E0cbREjzCg27T1B//VVt6XEX7e35UMXVlO/aBnIxwakvr+KUSC4uoY5AFURvJlmYc7vy4rHi057WcxRr+7ZdwcOULKTyrL/F6VYMMKWoaGNco2AoXAGRmpcfeuPYtC9to0k8oNdSLgjyV+Vj7k8Ci7lWC0dZI5SqLmQp/CG7H096ri2e3d5oXaMYBYRgEZ9cHvVqFwkCXVxcReXI5BhWbMzn1I7D6/hWM4xU1LqgVk7sbOZI9sZtkjWIBlIG4LkccHj8TUlmjX8p+1X93tTJljWTaSuOOQP5VQlWa+u9ju7pIw/eofvHHHT24pXnbSr+OGKX966jKSdxn7vqPrUwlJvX7gUr6yO98JeIbDSphKLJHii2oZBGQ4LHHU8sK6TUPDeh3/jUapdai6TIN89tMRsZSuAB7V5hqN1NZSw6jEsk0ckgCsJMCPA5HueuMU06uS8yXFxM5Lq7i4Vskdhu7j2rphPmHe2sWXLzwheaR4ytJrtrSytDe+bDJIcxbB83C9cY9e9df4/1iTXPBtvc6RDGbFrjfdAqN4GSEbHYE965y6vLLV7O1tm1NleyUkLKDgAnlMnqB0rvPDeqaNZ6TYWcgUyv+7LNyjA8nnpj61asxtxST6nmA8B69/ZS6gti8lvMm4FOWAPfHWvWfhfoV5ofhl1vVaN7iYyrG3VRjH612FvLFLHmEqYhwpQjH4VNRGmk7oyMltdtIvEI0aVitxJEJY+OG9R9eK5jU/h/Dd+N49bUpBZoFlkSPgtIvt6HjNdHqGkaamqx69PE7XNtGQCp4wB6VnT+NLJ4yq2dw6sOc4XIrRQlLYJVIws07GVd6vdNLM3mtsJYoAenPYfrWTLfXMxEavK8kp2ooOCxNb2n6jb6hfpBb6PaoyozI0h3FSBXM61rB0HxEZLyEB2YgPbjhBgZ4/qK6FppY5Jrm95PQvWdxd21nc2EF0zy2jnzGcZJJ5OPYV0GtXU9l4asg+6abAd8YBb/ADmqGk3/AIWkJvLeKR5JSA53bgT05/PvVvxdJGLiKOR3S3SLJaNN2ORjioVnKxdmotnK6lFbX8YvEZpIJRhtzH5SO2Oxq3odyWQLK264SJRJu67Typ/LGagD2GTbw/amjuT8xkQKvTt3zUMt5FZ6vFOlk8S7vJmkaXduRuAcexwavS1jOLs79z1WBw8MbqAFZQeB7U23/wCPdPof51kaa+oTWmyJ4BDGdhyDvqzbWt40KFtRaOPsiIBgemaysdFyzdWv2wtbSDMJjORjueBWT4ZmeKO402c/vbdzjPpWi1nHeu07zT7G4VVkKjA4zxWTLbpo/iK2khBEM67Tk556H+lC2sD3udJRSkYJHpSUhhRS0UAFFFFACUtFFABRRRQAUUUUDCuO8T+KINOujBHbJNcRDO5lzit/X5nt9BvJoyQ6R5BHUe9eB3+t3o1JmFwZVIIy3OamcnGN0erleFpVZOdXVLoehy+E9K+IfhcanHax2OqMSqzRrgEj1HpVrwdY+IvCWnvp2r2pv7PdmN4TuMY9MHtWP8NPF8UNxNpN/MkUT/PAznADdxXqZu7ZZYo/tEW+bmNd4+f6etEJ8yV90cmLpulVlDp0Mhf7EvJMxt9mm9ATG1W/s2oQLutrtZ0/uzDP6irs1tBcLiaFH/3lqkdGjjO60uJ7Y+itlfyq9DmuzkfEXhuC/uDdS2clncH78kQ3o3uRXJ6h4GvL+1kSzeOc/wAOxuR+Fet7tUtx8yRXS+3ysapXD2EjbruxmtpP+egQ8fiKUqcZu7WoJuLujwBfBeqWt/FFqsLwRlwrNjtn1r0+bw9p/wAPLqLU7AF4Z4jDIHOWUkcOK2PEOqjStNE4uYtQt3O3yZhlh9DXlmq+Jr3U5ts8rKiDbGG5wPSs3yU2bTlWrK72F1m5lvrNi4cwpKA0h6AmuX1cK98sMT7lVAAa2JtUl/sWfTTsa3mkWTJPIZemK5vUJ0RY9smXHB9qwfLLXqTTop6NkE1v5Q3GQHPapLW7lhRoVlPkk5Kds1R3tIepxVqzt3llCqu5icCplZBPki7JF8ysxyOAR3pixYk3EA49BW9eeHv7M0+Oa5mDTPyEU9BXP/aw939nTGMZJqU29iFUf2RhlZ5sEYFWgp3UxIwDnFT4+XNFzJsuf2bdpGsohYowyGFVZoA2dwxjrXU6drRhsYo2ZQAMc1ja0yGZpIpFJk6AdjSjK+5Kvc5O7iUyqInOB1NUwnkzMxdtorVFi5OXzyaZcxxbAiAbh94nvW0Z2OjpqaXh6BkRbsTCJGOGfvjvXqllceB9NRZLi7F3LjOZOcV4zExWMIDhR2p4R5R8vC9yazhVlCbe5nLVl3UIs6kDvLMrsZC4xx9RVSRha7LhIkMbMQBjH41qSvHNeXKTxbSWISNjhfz6VSl0+a51BI7hBAHXCDqBgdPrVrZHS1dXW5z8+64kkl6bjUaRM+QB8w7etdK3hq4W1lmVkwg5A7kUuk2gsri11GRY2VtyMj/zAqtVuZ+zk3Y554JbRtksbITyAwqVislp9z593Wt7xJFBL9nkiAR5GIWNf6+lZlhDunlU48xE+UA/xUMJQaZnwPKMoScHhasqykMrY3DqKnulEoikbCMchyvGCKq2sLXVw4Zh5oG1V9QOppJdROL5rMs7/KjVodxnUZIA4K1RnkLRxux5GcEDGavRSm2uV84v5DDAz/C3+FS+VbXpaMJ8w6SA8Zp7G9WUnZditYy2y3Mf2gM0feurvfFaXenf2VaW/wBnhj2rEYQFZsDksfUmueGjHYrvMF+XcpBGN3arFtpkyTK1yNpkHy7T1XvUSml1M1NxdzPkupbPUgxmkdW5dev4irV28k8GfMZ4+q7jzirN/pNxl3tp4PlHyosgZgv92ltbFzpkDtvLsMAFcYHv+NZ88ZK8SJJvbUpEGIIUfkoCcfoK1ocQS7vkbzFBBccKT/nrVO4hl0pw0sAkVgrHB+UHP3T709LtZdNkTYUut+QoB+RDyef0xUtSdrExT6dDRfUHTW7a7ubZb2KJtk0CMdpPfHqTgE4q350Jup7uPy5ELvs8ofJhxwFHbGa56xurgXkUEThXcHypMH92cYP6V0dqILa8CpdyNFOSJYYQCxUDqh6Eg847itWuaNmdzlGqlKX3D/suqX3haEmQw2yStDBGvAkb7zFvoO9c/aSakbjMMzozHaXzx6V3H2fThoixiO5aVI+J9xCbt3XHqwxx7UW3hq712zuJ9KjlnO4qoaMR84GOfzqFHVxi7uxi6fO9Xaxzl1JJb3FsZvJLYJJibcCDUOmm0ur2eK+VJAsTNErNtG7IwT649K6hvA8GlXcEWqyvNsiJkEZAVsfw8cjrVG/8P6V9gtma5ltLkyZww/dyc/3uoIHSrVKSldlKHLUutjDvbJLW6VRJErBzvkwcevT9BiqMto/kGUxObebOxsd+9a+swfPCIJTLuznaOQPX8cU221O9h0MWD2ZniDFIpgm5VJ6/8CpJcrZMqabcjLvo5Et0tJLpfOt4NxMg+aMHoPer5iOki4TETq0qKgzy0ZGSw98+tRzypd3ZzbpLdqAPMQfeUD079MVGs32+VJXh3SueAnX6UQnrZaiU7a9X/WpuiQTQmO2At1ZfnLvkbs9TjtXO6st/q921zeNAPLUIGiABkXoCB68VsRsY7aRuQpbHJ79z9RVmytoPslzLGS8xUmPcBiTjnPpgVrJaji3J8rMC0Ftb38JRp3VlwWTAdGPRl7fgetbOuaxbxaBa6XbzQm1LmWeOBSBIx9Se/H4VFtdPD0mmR/Z8I/2iSZeXcY+6p9s1iQSG4mAe3LK3yowXvisrvoLmeyIJgt4s1xbrHaBdvlxs5Ix7E/nWw3h69/sFdbEkLRoq71gfnnsf6046Hcf2dcTTbY4IgrPGOTIR/dI4A9SazbnV3Szks9PHkC5I+0Rq5KEj7v41fqhRT+Jo1IvKuNOkjNtnUpG3RlOBsxjB9B71B5HyGJxsntm3Mzk8f7I/pVe1MllBFeJdTRyTMYWkI6DHOKryPMs5SUrJlfK3KcEDsSe/1qHfoOU3e6N1Wljure6vIi80zrNkjaZIwcYHtxV+WCRj5sSvGkx8+Ha2NvOcA9jWfodxHqfiZYdRMkymERiONeUC4AA9PUkV32nNpkFjex3kbTlJDFbxqu4P/DuHoBUum3qOSqy/eN3OfvyLo28ssjC4ER3KYcIye5/vZrHdibeMTHcquGUMSc9jzW7deZpHnLBMt3aeW0UCSRg+UfX371gW+2W2YBWK7CxcHIHoffmt0rKxpWUdHAVXb7QAE3nJZPlyCP8A61EMscq7T82cEtjkkHGOaYkaGOMwSOBvJdeQQewHtSRnZMw2Iz4znsMnpj1oSsjmLs0pYIJMt5J2k9Nw6gfnmq20pEPLZlzKnQ9Rg1Zl+SXekQD7h5gf8smoy8iwx/KgjGN59CM9PajQZJK4CkAYAJIwcnGOtV7mwjjwspVnUKyvG3UH39R6U5HVnbcQGPKAHr9f8af8iwyNI2FIyu3jH+NS4Ju4rakRRIJkhtfMWNBlGYfMT36VPuFzcLI6rK8eEjaQDcueozVeN3aeWUgEAeUu0/jn61ZtyPMMsihkUAOrY57inyqyGQ3O42rWuBLGJGbaxwrNnnB9QM0+KB3SCBZFZDKiBj0RPQDvgetPLBkSMEgDMmMjv70sOA8cpcl4v4ccc1jVpyjeVPcW2omq2lvcb7WWXz0ikISZV2Fh7iraTtamL7PIwRV2jvzjoRVNR5yq0nLHOTUqbXiSPBBXIYH1pxUqdRLuI6rS/Fs1hHlS0TZAGxvlP1FegaN4th1CYW8ksJcoWDhsA49QeleLru3smAEU4GO59/pS284ttVgncLIYyGKkZyM966+Zsnltse66hqVpPY3MK3MLSmFyqK+SeK84HKj6Cujt0iaG5fMcEZtZG87aPkBXrXE2Ou+HLe1CXniY30ijAMFoQSPx610UKiV7nPiablax13hYH+2h7RP/ACrlfiO3/E+THq/9K6vwfqmg6jqDf2ZPcvcCJsrMAuB9K5nx7Fb3GvbZLpIJdzbPMB2MOOrdjWqknUuZqLVKxyUcklvZwTQSNFJ9ok+ZDjsOvrWtb+KrlgqX/mPgbVuIT8yjPdTwRWbe2c9lp9qs8e3MsjBgdykHGDkcc1RHWteSMlczc5Rdju4Li3vVM1rMsi7CAF6hj1OO1KwF/YzRMMTQ/u39x2NcXCWjtLiWNmSQSxAOjYI610/hq/vbve8+yXZIIwwTDNxnnsazknHUtcstD0HwbetcW0ZY5MsQ3f768GujQlLHOOdpA+pNclaxx6FpP2rzHlkWR5pOMeXkgbQPrR4f1uDWrifSbqKeGVnaXa8n31B6KR6HqK55R6nRF20Z1+6KCJVaRFCjHLAVla2YbyzV4JUkkgbcdpzgGp307SrSPe1rGeyhssWPoPWobrTPtGmXG+NYCYyY4YuAp9SR1NC7lO+xqW0vn2sMo/jQGpazPD0hfRoVY5ZMqa06l7jWwUUUUDCiiigAoo71Rh1W0nuprYSqJo2I2FuTimK5eoqja3pltvMbLEybAyjI69var1JqwJ3CiiigZFcW8d1A0MoJjYYZfUVzOo/DvQL608mO3Nu+ciSPqK6ug8DJouxxnKLvF2PC/HXg+x8OT2Riaby5FJEhPVx2/KuUTUpvttu5v5Q8LjynLfc57V7L8S4NP1HRoYZb+OG4hk8yNN4+fjBFct4T8G6b9m+13Wnm/kPRpm2RL/jWc6abXKd31lOkpT1e3mddpmv2d/Buh8UtuXAYSRgEmrbak+MQ6zLMf9i2zWQLzwx4dgaMPYQtnJjgQOc/U1zGr+M21FWi01ZliU8yA4/lROtGmtdWcGjehv6x4z1DTG2JcZcDIEsQGfyrAX4i65fTpbtLDGrHlkTk1yszyXDbpXZ2zySc1oaZo0k5advlRBnNcc685O+xpRlBVE5K6ubWpbbhVaSYZHJJritVnjJIRlLZxwKNT1Qu5RZSB0PNUrZ7HJacsx9K0vofaynS5eSJTW4AfZOmUPSqLRecWCEYJ6GtO+vYLl0iiiCjOAatr4Wu7bUore5R45GAcofQ9KG0lc+ZzCNKnUsncy7PTXmuY4eAT3J4FdXP4dGm2gnilRiBzg81Uv7CKzuDGB8w7g1BcXEdtp7ecWJP3fmNYt8zPL91vc6zRvDtrrOlyT6pdzeYzeXDDEcu5rzDWrG68NeJpbO7i2SRt0zn5T0q7Z+JNRsrpZ7SR45FGFfPSotS1B9Xu2u9Qfzp3+8x6mutShGHLYvks7X0J1fcM9QanT5his+CcbQgBwOlW1kxg9K5noZNWZajP7on0qJJMy5kGVWqpmKyYB4an7yVppXGtNSSYtP0faPQVUntXIyhyo64604SZ46GrVvwck0S0FdmbGnXdxVxF4A6AdqkuoQj+Zj5T6Vu6noEekaDp929wHuL5S6opyoTsahRctUBmzS/ZdQljKRNbRS7gFGQ+fr2q1/bEFzE37phIr5YSDBH0plzZLFPOs8jK0ybRGgztwezGr+kXOnwXEs6LbJLHEMmZCzSnoQuep/CtoOS0PRw9CU6ije1yuLPXItJm1t47ZdPEm1drfMTnsOpxVOKIXLSyMVaRI2bPqW6itmbV7aaC4Go27JbGMiJIuAr+vNZOnwSSw6hEhCuxVod3GQOq57f1qpyinYrE0vq8uRu9zF3xJbtJcGRpYzhYlPVu+KLe+sbdY5gGLDcAp6lv8KjaO9kP2m2iG3cTkjODVLT4fL1VpZ/maM7hgcFqaMuezTiXp5oUs5f3T+UzDa4AyD34qKx1O1tJZgfP2yKAPkBO4dD1q9e6e8t3ulJCPjdGP4TUtzp9g1i4tSgvYmLquPvKvp6015kTUn7xlzrDdlnWeQROwKjys8nritjSYba1Xy41m3lgCwXqc8ZpbG3DiKaCWJY5fnERPLHuK2LWxurx1WCEs5XOxepGev/ANeiyegXXzIr3TPsupH+0Y3mtwE2qFKhuM/KR159Kn0Twu+tRXcsd8kUcBIJMZZgOo/D/CrWp2t1olm9vfhhJHKGHzZUEYOFb8egrGvNduoBqRtpJI1vI16cfLjkGuOUpOdmrIylKW4t3Yw2aTWwcXEzorpMyYRlHOQc5x9az7CW9udShW4vBZiUELKRkKOxx6elLDLIbKCd9ksSfu9r9QO2D1rZu7myt7BBa25IuUCyyMdzMo5JH93HrWsI23OvDJ21dvwuY9yskTfZZZxc2tvIZBJH0kYjjPep/LtJbmSaGaMbI/Nug5IzjA2qfXnj1qC3uH0M3WI5HgnUBy6gkA9B7ZHeudSeRZvPZcpu3NH2IHTPriiVHmlzJ2MKlOMalv8AgnQW9vDJq8ptLtIEgO+KS4RlL/7Ps31p08n2S++1xIEVDsJibjcepX3qpJfW95EDhkWX77E859aSWI2Kw75N8b/MhDAke5HarcUncqSimkalxqrXV3KUaS0hJ3JA/wDCMdPx5ru9B8ZyWnhaexgEdsxVkWdycAgcn15rzST7JD+8VJpdwz5juCCfpjp+NSx300UChWDW+SQrLlVJrNNxfu6XBNKWu3U7B/ENxh4ZrbzWkAY3LHJU4+6D+tY2s6tdT2bwfuY40Id23f6z/ZAqF7h3KJPdqiuN0ig4Qccbv/rVHNOjTQqs9s6wkYk2ggnOQMd/oar2pU7S1TK9hbTTxqlsAskkhZEA4kBHTNNnnnis2tYnaJYTgwO2Q+T835ECum0eWxk1aBbxc20IJ3IOpPcgfyrG8QWUcmvuYZ1WARGQgjYBj7pB/iPtUr30m9xcsVC99SlcXVu/lN5BWQMPLKnGeOc++alfeEWNHWLH3VjHAB5PWm6bLZrdWryq00EU26QYALEDcfz9KdFFcahqTou+Q7gUULg7MZ4HoM1pGLvqQovZakJn+0yQQxTHePmBx0bpj3zV8xvdSQQESbD1RWwA3v6g03+yltL6GWRiVC4UKcnd65qyk5DoVCvGSVZmbkHviqS11LptKT6EqWsEcbQyyohDBGQZxj0z9arSWsZvEwkhtdu0DOGyenHXFTtvi3NuUKcDhev496ql2DAoSZAeGY9BVOLsTGfLsVb+C8vN3714LSMGIxxAruGeAw+tZcuiv5pRZkGzAJ5zW/OouBIWlYuclGztHHJJqt5N1a20bERyRHcQ2cnB5HPqalJoLJlW0X7dF9heVgNuEJXgEZPNEelXUaBnQ/Zzy0oHAGcZqW1nSPVpozG7GQK6MWx84Hzc/SrN7clrLy97hHO1kB+XHpTVNN2MZaLXoVwsul+XcxTBXjnHzo/JFaz6nc3UEsDsRmXzdsfBHfIPpWG9mt1ItykZDN+6wDgHA649quoshtdxOP4YyD9/HXPelKLjqy1UclboaYIiS4jmZnh2HheMtwQV/CoYJTFHDJCiAYKKrdMGqk+oQiZW3vvVQCqjq2MNgdhSwPlWtt42kbhuPQ9ufeopJpaiVywrNC6yptMcgPBHQg9PqKZM+64jZHBjBIYY4JpUxOkZ3boWJVVLYK++KbcfIWZXQnjGF4K+1a9A8yczC1tgkmH/AHmdoX5io5zmml18z7MQflUOCR1z7fjUkh27CQQoHzHPBB7Z96gjHl3DOF6RAqw6YzjIpdQWxPHICpV13BSMKF7f40iMWhEpUhY+centio2wJdqqXUgnIGCTn72fapzG4iOwnaVJA60LXUewka/ODtIXI25HU4qxbyvmSSVVGz5QOPmH+fWqqCQWsbCdlMnAUn7vPOPqKliDK20TZ7BMZ69SaTvew7KxHM2ZSp+XY20DsW7U+N3Qs83zKW7DnPvRsPmq2cr8xyD1980gmKghHH3CQ3XHrmq2EWE6NtC4B5DdCfSlwOWUDjhsHvVe3WRjCWVguSVUHOffH606WR4FEcWcvl3JGaL9QaJU+Qg5575qAFRdnGcYqQsY4hlRzx8pzx9O1UhcIJ8O4JK9elaIlnpek3oufBuokn54LKVD9NvFeCBjsXk8AV6/4XnS4t9X08TxRC50+Qb5DhUIHU+2DXGp4Q0eOMG68aaShA+7EjyGqjsRLc2/g1NJJ42cMcgWUnJ+orU+ILFtfAP/AE0H/j1WPhbpfh6y8TTPp2vS6heC2YGP7MY0CkjJyaPG9oLrxAQlxCswL7YpG27xu6g9Pwrei/f1MaqvCyOYhvLiz0y2EEm1Hkl3RkbkbkdQacJtPuuJ4Ws5P+ekA3R/ivUfhTLy2mtbKziniaKQNKdrehbrVMV1xSaujllJp2ZpvYTRabcSIyXERlQh4W3DABzkdR+NbvgwxKvmSyOqLfozBFzvwv3TXM28slvYzywyNFJ58Y3IcH7prpvDmoy/ZhezeWDb3iszRoF8wbf4vzrOafLYuLXMmdj4jv0uZQlnMvk3EinIH3gB2rmLu6GkapaXUBeSS0cSqCeVUnDhj6EVanuIjcQPEo8oSMVH9wVTvrI22mXQjkEk8wkd3k6lcdB/Ss42tY1le9z0+O5sUk+03F7A85HB3cIPQCnvrWnbWUXG7Ix8qk1S0KXR7mxtlhjgEwiUOjphs4HrW4saJwsaL9FFY6GqvbQxvDR/0aePPR8itus3TrV7S7uQ2AJPnXHpmtL64pS3HHYKKKKRQUUVDd3UVlZzXU7hIYULux7AUAY3iXVm0m1a8iZPMg5ZCeWQ8E49q8p8R+LVuddjurO8MVuJFVyo+cnb1x3x0q74l8SzXyPqulqZIIgbacsu4AHkN/8ArryWS53XJPmnj+KicrKyJSvqz3Pwvq9/qj211POYdOtCQGLANNMeg/D0r08ElQT1xzXgnwov2l8TxWUluLrzFLBnbiIAZyF9fevZdZ1+x0fbHPcIkzKWVMgnA9qUXzIFozW4yR6VDd3MdnavPIflUfmaraNI8+mx3MhG+f8AeEK2QM9hVDxYW/syEqCf365Ud+tUldm1CKqVIxfVjbnVbiWJRCuWcZwO1cn4qvdZs9H815JII24KA/MxrqNNuIrOAzSJunA+UdhXKeIr+VmM1zIHMjZROy1E1zKx6rhHm9lGOh5BfG+vrkyX7yqQflRic4q7catqD2scL6hKYUXakYcgAVe8Q3QupY5XVQVG3P8AeFc+HjJJYg46CvOmpc7SeiPMr05RqNdieK3eb55XKxn16muuvL+A2Nvp+nwCG2RBvOOXfuTXILeIJo97cKRxXaaLp63sysxHkjkmhT5UzFpPQXStJa6cFhhCeprR8aapY6BpVppllPGbudt0rIc7FHb6mub8XeJfJ36fpzY/hJU9BXJDTrohZmSSTcM5OSadJ7ykvQcabeqC4iW4lZ4wVB5Ge/vUdvaXNxceRENzGtG2t3a3ZgMOONp6mp9OeW0nMyxDcvUUKTszvwteftIwqO0bmtpfhK2hKS35L9yB0FHiTXFhvlns2bzUAAZjktjgVntqmt6pMYbSBgvTOMVp6D4GvL3V0F1IHkPJ77atWbsup25hPC05XhqYD3mpXdw1zdbYw3OSKyb++lmbYWDKO+K2/E0KWusXNpBcG4ihfYHHQkda52ROa0cXF2Z4nPfWxACW6nNPDIpwBlqXZUsSbOSBn1NJsSbY6IsSOAM1ftbee9nSC3iaSRzhVUc1TBCjcxCrXpnwca0fVtQeQIxS3Dozfw4PNKMeaSTKdoq7OF1nRLzQ71ba9QLLsD4Bzwaoq3ArpvGN2dV8TXtyHDoX2IQeNorAWEg81dVRjNxiY83cgVsy4I696vR4xzUf2fIz3FSqpArnkxFbU5isKKp60gupZLaCJ3ZkjXCKT90egqO8Dy3SKB8oIGccc1o6xotxouotYzsryIqklOhyM8U3B8l0dc3y0IxNVm0ue2upr+6nN9IxELFTsHPPA/CrWkrYjzJRGjeW21BLwc+o9qxbc2j4WRjIFc7lDbdxz29K0nVZoUlCQDy/4Wk2BB6e496qnU5ZG2G5I1Ey94hnW+0loJJE2KQYwAPven0rl2huFsi8UrSYXIB9f8a6e4TS5dPhAn8uds+cFwwx/jViJtH0/SHiu7BJUZcI6ud6kdDXRrNt7G9XDzk3UmrfqcngLYGG3eRbkjPlleoPU57VjRQvDPmJtyA/Mw/wrpvDC2kuqXlvfuwD2rrGNhd9/UFR7VjahbHTrxoyAwSFRtAI3EnIzn+LHNYu62OSVnaSQQ6xPbyFbbZIYpBslcfd9f1q3G9jFbTzS+XPcBcOxONpJzlfaueco9yyxYSPI5IIwavQeUI5RKx81jllAG3jpg022Z8z1CwmW1tLpJbZZTLh4+eY+eoNdHa63aC3iv4ZJ0u48Aog4Hr9Vrloml87ekbMI1zx/CvcfSr+JUntphMv72EtEe2M8KRR8W5Ubv5HaX2vrq1lJpwn82MKHDSrsCt3H0rlGimNxHFcATAEqoTq3oKtWmqqJMz2aGMKQWY4bI64I/rV5hZ3FvDJuZWEh3beTjtmos56SW3UbTluYaalAb3yhbKYgoVoZTgKw46jtXQwWMt1ZyR2+oRW8kD7G3DiWFhk4+vTFRQ2OmTxvZeQltLcMBGyLklvUse3tSGSSMyxQS7J0HlOFXjC8BqcZ2qOLGqjb1MbX4tRkkeCcQFC5VZIzzKAeCP5fhWBNA8XllU2op5yfTtXcXN5CbyznMBU25zKEPL47jNchN5l3JcSN8rPIZQmOpJ/wq+pnNLuR3VrJBbyXMab7QsMuOQrEZwafZlNon3M+Vwsfdm9DUF7BNbQQ28okV3yxQng+nFTPbtp1uH3OWfaw3DGw46U15igtdSzi4tDHKYDIXUsYcH5QD3x0qazuGkjZZMlWBZkdcfTn0pkGosJo7kSjeFwVxgj8aq3symRZRG8cTAnYSCAfb2NS1d2Ld18OhciYeX82GbO4Keg4xx+FTW8cc9vG7P5csXyxAfNt54JPpVFpADHgYBGQM1PAGgImG6WNn+ZAcEioWpdNqaakzpvsl1cMtzY3BuZiChmRcHef4fQnFVL8TXCtAjwuq8Esdsiydc7TyAD+dXdJu5NPE229ebMBaPeAAkpGM5HUCsuG2cXKfaWgYADdhyrbevPHP1BrONk3G+hnGfKnHoSf2HNJBbPFHFHNy1xiXILE8nnv2wKvaZZXcl3IlrM/mGPDbX2gY/hDHr24FQWjSyWxWNN7NuNsso+U8/MwbqcVYtcPJHIzLFNEDI0iy7dzd8HufaqjOfNqro6Ka5lqtPIW+0290uY2155TSqCX2SB8Hvn0PtUCna5IT5iuAW6fgK2bTTtL1HTxOLppNQcmQxxksiDsXJ5znNauqLps+hLbpb7LqL5babbtYqOu72znmuqMla5n7JydkcbN8see+arlver2ty28n2eW0tzb4XDwgluR3z71mCRSwAP/wBaruiJRcXZjL9z9n2ljsPG3sD61FpSTnTVEgjKeZsU7up7fSp5/KNtIH6kfKc4x6/hUFm6IDFIJIU67MZ3HPBH+NZVLtWRDuOutximQQD7TaMGVU56HkfTrU9wr3EcEjFQJfnjYfdCn/CpLeCMPI29ljc+WWbg59T+FU7aNV00oFWUxSNGMtyQD1FVTbTJnqiwQkscZSSQxQ/dYfKSexpsoXZvt3YsoO+RuGf14qL7SixANHnaeT905PSpZUTZGruuQBwpyBn1/wAKqUddSYtW0BJALiUMyuu1VKgYwTzmru2OeVljVjnBEfoB796ymSSS5DBxubCNkc8f0rSkKADzIypAO/0YVDj1NEyNYXi3oqKxcnaxGdo9PbPrV2Qs1sqbMsSQQh44H86gZFaaKZWGSAoPfH0rQkLLHFHxjDFcdsYpLe4FO2mV7YJIdmQVG48MQeBj61LHK4GJO0WWYdFO4ZH1qG3URk7jkM3f+E03aIJfLYhVQNwDy3r/AI03ogRayELpNlQi5X2HXH6055GeA7c7Qvy7W529qrHzCvmcBS+CGHUketVodSiuIWh5V0B4IxuA6/pVAaMZSVR5UiAIgUkHnd7Z7091AjyzMrrhC4J6nsfwqFGRIVwoBJyoIz1qS4/cx25Tc+SSFHUn1NTHUbug8lfvIFLucEk4x7D/AApkUY81oklA3Eg56E46Yp5L+e0Z74aPJpLaRdxYhvkBLZHQ9BzQ0mxJg8xlVVijYxD5VIByAPf605d8In3ucg/KuerH3oIG4SSOSqgDywc7T/XNRrveTdIOM5Uk5K0WuN6D32rljxkDNVjGskzOVBxgZOM1YY5UlTzn+LvUORuzyV6nGOa0WhJdtZXXT9TfG3GnzjB+gFeeI37tfoK9EtIpLm21K3iC+ZJZSKu44GcjqaxLDwHfXMO6bVNGtQOD5t2CfyArRbGb3Oi+CWT4xuT6WZ/9DWtDx983iMgjIw/B6ffNaXwt8MQaJ4gup01ywvpTbbTFaljtG8c5NVPGNjcXeuPLAqybd4KBhu+8ecd61oNKZjWu4aHLuSdMstzMxzJjcc4G7p9KhqxOjRWFijoyMFkJVhgj5zVeuyGxyT3LUMMsulXJjjZwk6FtozgbTWnpFxFBoNx5u7ZJc7PlGSPlHas2CaSHT5GikaNhcrhlOD9yprq6nutJszKy7zqAXcqhSw2jrjqayqXSZpFK9vI2YrhXnmtI3DsreZFg9SOq/lUyzwXMPl4KqZP3u9v9Sgb7uT6jtXP6RF52t3HmEkGZ8Hd0x0xXP3eu6nfXLQT3JkjjJIQqACQcc461zxbRvJ3R7RqXjHw9dJmaG3TZgLKJwrr+IpNG8ZB5kt7XVLe+aQkR27Z8wY/2sYNeFJOv2KRMfMxY8jjNaemExz2gBIIdBkH3FDWgKTZ7TefEvSNPnj+0PM87xZ8qOHlRnoeeDkVBpnjODxxHeaN/Zsrt5ZaRGk8sMuRgAg5BryHxiyJ4s1hcEEXrYAHAGa6r4P3Y/wCE0uoSTta0O3cOc7hSaSVyk23Y7XQPGFloh/sS9jkiWBysbM5cgHoNx613lrd297EJbaZJUPdT0rw3Wfm8WTenmiqmnapfaXKsljdSREHO3OVNaujfVEKty6M+hK5LxrqE2nxxv9ojis5EaKcuMhMj5SR3GeKx9H+JIKRrq0W3cSBIvtUHxRvo5dAil8hmguE/dXAO3H+ywPUGsknF6mvMpLQ8Vu7m7tLu6Ch445Rsby2+Qg8/lWPPG4faFzu+bOOCKt3UnlzCSFtoxtIHQ/8A1q1bGWK60jUrgXRgvIIMH5eJYzwUFYR95l7IzdLnv0vY59OkkjukH7tYiRIT0+UdzXYmxutFsrbVdVvN95Md6RPId7J05B5Ug+tXtI0+0stFs/EQuDF57NYsYsFoDjCMnf6+1ZetSyyasPtlxb39wDFEsqZEOB2Yep71TSSJbue3eCNSudX0RLqWKGGEfJCkJJGB1JPrn0pPGljqFza21xYbnNu5LxKeWB7/AIVo6A9wNMgW9awilKjZBZtlFHt61pvKEKBv42wKpGlKo6clNbo8u1DXnNuItrRlFwVIwa4+TXbX95NdS72B+7mvfJbC0uA/mW0TF1KklR0rxzW/hu15rsEOh2wTT5Y2QTSN0cE5JqZR0vE78PjIxbutzza/upNX1EtH8ik4RewFR3UH9nwlAC0j9Sa978M/DLRNNtYJrq1Mt6gIk8w5Un2FVPif4Ot73wz9t061SO4scuVjXG6PuPw61l7CU5as461Z1JXPnzzW6t0Heuq8P6tqDRrDa7pYwSChrlpAwUj+HrXYeEXjtbOVhjzCmRWMo3sjpy/DLEVuRvQvWnhuysS17qc6vMW3CPOatS6zHGskcVvtYjCBaSHSXvLYXM8pUsc89hRqU9naWjxWsQLheZG65pODPqHg6UI2hojAtI7y4ln8jCspySfWus0PwsVgE1ySzt8xzUPge1FxY3Eki8tKeSK7CSQRKI17DFckpuUmj43FVHKoylciDTrXMaqGHTFGmaq9t4Q1C8toi2oSyPGpA+4uPvGsrxHc7LAtn5weK1hcovhqOztl+RUG4kYa4kPPP+yK6cE1z83RGEKcp6RV2zzFtIvZbC8vkjIt7UBpZH4ySf51hFCxya9R8YTxQ+FrPSLVwd7Ca8fGCz9h9K80kjwfmOFH61vU5dLO7Op4WrTV6kbXIQuDheTRK4iXceTRJKBwuBUUvzris9iXJRWhVmneUgtwOmK2dA1i60eK9e3Yj7RA0BPse4rG8vJK4q4EMduqnr1puVtjJu+5csrxdoikOGHQnvV4YbkEH6Vzj53jHbmrPnSKPkc1m431IaN4jA61WlnCfL3PSqFrPJNOsbuRv4H17VPLEfuODuU85ojDub0KSk7yZKmNwIJ9weldTp2l3niK0e5iHnG0CxygnLBf4fw7VyUKtLPHEoPSvZfhTpotNO1S8cHdJIsYPYgDP863jBTfK9juxTj7A8Xvbci4mnhXLiQ4HY81d0m6aW7j8vmaUbQjPhfz7CqbXccwuCgCyIT0b7+D+hqXQruJtVTzTtZh9Mms4wcnaRjRpOSu9j0jWvh3ZWemQ3smqOt7KBgRAGJiex9PrXGPLNFqU9tcwszQ4jZYWzyO4z2ra1rXdQMEMVtE7zO2Bt+YkAc8VhJJYLYPq8M7z37sVe3kUgR+/v61pJK/u6WKrTk4JX0N7RobTRbk3eqSi31Ript1ZhtVPVsd8HpWR4psbb7VJcwuX3uHUr/y0XP8s00X87Qo90lpLIzM2VQL14B/KpoNJfX4DAjTXAg/fTJCuXUDgKP9mhq60M3Z+6jlrOW0aW5fU4GmfGU2sRls4OMegqzJax2pjZ5PkduExl9vr7H2q++nTRBWe0Kpu3JlCM4PQE+1SM2n2l3HBFbBrhjuO7Jwe+78KVtCXaOhW0yYRvJAWdbWWMxzeWAGcA8cnpU9ylhpGvSPZHzLUx5tROOVfA3fiD0qtafZrLUY5r3zJIJGJZYjhgM9jVzXBpl2Y7fSXzauxkWR8l4iO2e/NS0rWY1U921inMqmaKUNHmT5m8s8H2NWIIo3VnZMO7EHYTke2O1M0G0Z/Nnfa8kIKzQOOMHp+dSSQSF/NV0SboVDdU/xqY+67EJ231NGKBYEMVyjt5iZVMnei9mFU79xYzW06RvIioQ4A52+v1z61oWOo2/2e9tprNi7wqU+flDnl2PcVBfSadcfa2WK4D+VHFbAfcz/ABF/x7VEr89y2knZItTQQTadDd21wrbgVGR074I7VlTMkODLBH8p+Q/Ud60rm20+2Msd3c3HmwABEQAOz479ttUjBb3NtG8yqJgRgjILHt+Fbq1wk0mc/roluTDcK+4BdoOeQQadqevNqNgkMkSgttWTavUj+L/61Wr6CDehKhZc4cZwo9Mf1rO1Sx3yFrUrJEkW5tn8PbJo1vqY2a1MnzJRJ5at8p4x6irEcgWRdqjIwMHnH4GtAWKfZIHhjWTcAWjwd2frVq/06yW2N1bkwtHgOhGevbNO5Si17xjrIsBbLNwSFc9Megq/CzG0MsM2HHSqDgySqFUELyqnmkjIs7hFV5NhQbjjGM9fwpaMSeumh1VkiRQWtxIRLDKSJlySEUc547k06+ltbpZHSMiAYWNi1Z+naiIJZZdhMZQgpnbu46qR0PvVsSwyWdvFtDNyxA5H09zWc6alr2OiVqkW7al3Q76C2a3uJR5yxb4Y0PPlg85Ue/eqd9efa2NzDbxQQKcKgHPB+8R0/CmWcMW2RpmkEZJ8xIuOOwB96tWhTT9TgiWIC3lXcocZ8vOfzIqYrRXJirJJ/wBM0I7dbu2+1aZcR20Qi3vHGdpLDttPOOpzVKPX7m9mhtJyjSBNsZTrj0Jpw08QCSSOKSOKNGkR3BG0L9emag0RXujdW7JH58qeeC4CuO4wff2q93Zlqzjq9SS5d3YB8/L8uCOmKrS4Ls3kovGBs/iHv71tX224CSuxmuJELyCJMCPHHXsKyih8sOwyBxkcZPvWsLJWMpwlF2kV7xQLCd4yzBlKsu3GR3xT/DtpqT2Lg2xe0VQPOkHKjtjPp3xUVwJG2bJCuD82ONw9K3rC/vHsIrK3ggEMaEusrnOM9QfeqaXUhRcnoY8zzIHMjHyo2wQo/Mj3qtAI/OltoQfLZQ8e8YJJrf8APWWCeS8tkScnMa4yHU8ADFYdpNDNrkUceQfLCbTgbWz6nsBUR0YnDoiKTDRKkpJAkBAGM/nSOFluMnhmPBHBJ9Ks3iw2xEbJKJmlIXsHXPDfT0qEbY5yoPmb/lfjkf59a35uZu5jaysVLCUzXUkZB3o4GcZJBrcuWKXIyVLuhQtjOPwrHRI47+RVuBJIz7vMQYwPT3rVyszRtJI4d1IA4wPr6Gsm0aLYRz5aRb1YMg+XB5wOOa0BcNJFCzx7WCsQAOoJHNZKpK7bPMIbliW/i59auQTyG2jjJUvEpQDuATkULRjHfM8k0fG7cGGex7Urrun8xtvzSAOhOcZFQI7/AG1SAo8wHr7Url45biNmALKpJHP0xRK4ItSsfsSRqMeXjk9c9aykESOZQB80bMCeR+IrUH3Bt4BJww6A+prOjjT50Vo+QQxHKtg/yNVfSwraohnu1M+EfHy43A5bjtxVmG4u5NSihDAxrAvmFuW3dev41WFu11qKSllCk4+RdowOuMVJaSi41NmVSYyzbR/eAqdHsPXqbDKyDDx5xySDnHvTLb5oh5c4CkYYFuSM9xSOGijTLEnO0EdAP8KpXUMSwQyLGPtBYjzE6sB6+w5p21C9jXmCMFjj+Yr8itjuOpqCOKVQyNIXIUHcB0HvXPz3l3bKnkSsUGFK4yx/+vWtBfTmRjPbFSpEeAcljjI4p2tuJSUldFyZ0CAIcD+L0B96gIAYDOCQThaBcGdiHk2O5GRt6/XtRIUST5WDSA/OVPr2NSUWbU5s9UG9WH2Nun+8K5yJVGPlUfhXR2CNcW2qx28eZGtcLGnX7wrPj8PasT8tmQP7zOqj9TWu6Ri9zt/hAM+INQOOlqP/AEMVf1pFl1GXcoP7xuo/2jVn4aeHb7R7+8urs222WFEVYp1dh8wPIB4qDVFdryRwpI3tnHOOTW1Dcxr35NDFRWm0+HztlwvzjE43HG4456iqU2lWzjKGW2b3/eJ+fUVo24/0C3I9H/8AQzUnNdEVZaHLKbvqYUmnXMOmSYUSqbjduhO8Y24ycdKiFxJDottsjgk36gQVlGf4R09DW7bRqDeMhZGM6/MpwfuCs/Vy8sNkJGDFb5sNtAJxjrjqfepm3y2NYNc3yItJntjqj+SHDeY4PO5c9+e1cuselfa3kOpSOTnhLc+vua1/C4J1K+B7XEvXt1rkbqQmdpFAPyE/rXOjZ22NcJo62LsGvpYyWBwEXvV60udLDwGOyuG+ZcF7j39hXHC/kUbCMo3BA4xWjpt3EJIovM5EowDxxmnzJhyNHaa/r1j/AG7eMfD1nI8c586SSRz5p9SM9PpW14M8SJfeI8Q6Vp9mkMO/dbRlWPI+UknpXnfiGO9uPE2oxQW875u3AWONju59hXafCbw/eP4k1J760uYYxabA8kZUBiw4574ok0NRdy9qcts/iWVZYWVvMBWWNuTkZ+YHr+FZQs5GQvbstwg6mPqPqvUVe1RSvih1II+cAccHArJQlWV1Yqw6MDgj8a7IpnLNrqTPj7Nbj/bbOf8AeFelePrWPUNFisppI4sKjW7yD93vwBsb0z2rz1rvzYLb7VEJyXYbx8rjkd+9dX40ubPxFoKRQG5j1SICMIrYjfH97sfasam6+ZvTPG7iyktdQura8iMTQuUaEnkH/Co30/y9zoztA2fLBU5fHXpWve6gLy3Wy1dXuNQtnK+dxkgcAEjk49TWbZfaS0wglYRwo3mN12g9h9a4nvodJQtjKYMNMVTzcGNnOAfXFb2uRppMdskUkc6uqyF4XYxyZ9j0I6Go7CazGl6pbSrCLi42mKaWLcy4OWI9Kxrq6M42ls4P8IwPwHagDr9N8Vw6Xqx1HSIp7YyQLGY5JN6q46kZ6Ka7zRvG9x4h12x8sXDQqMSbz8ivjkZH9a8L3YIHORwea9Q+Fus6Lo0F3c6neMszgLDA5Ox/c9siqTdxNI9+XlFJx07UKiou1QAB2FMt7iK5tYp4nDRSKGVh0IqWqASmuqSI0bgMjgqwPcGnUnemB8seLNCbRfE19puMRxynyz6oeR+lUrO+OnOkpG5VYZU969O+MFhFFrdtej780OD744ryi4RT+7PAJrnrpc/qbYarOnUUoPU6++8WW0qBoQwUrwnoawXuLnVJClvEzt3xWY1tiVFT72cfWvVtA0e20nSF3AG4kG5m7isnFydj6Ne2xfut2XWxD4dP9k6DHbyECQksfXmtKGUyBpSfpVKU2sSPNKQVQdT3NZUGonUhJBZuUuC4WID+L2rnlQa6nFjMljS9+M9PMuCD+09ftBcnyrKKQPKx6YHOKs6vevqusTXdk6LA3yRgdABVPxRplz4bsla/u1lvLlcLGnRR3Jrl7I6nPYs9rHIYI3CbgPvMew9TWsKc6a5LbmGWSoUsQpyei2ZoarDJNdgyucEYIzxmuTvIzDM8ecgGtCe7uGcrPI2R+hrKfLknn6mi9j0M4r0pUkluVm6VNEp5J6HimuvB9sU5W+8vuKEfOdBqRDzsnovWpZ2Bc49KWXhAB/F1qN+ppMUtNCAoTkipQmYwT1xShTinqP3QzVNkMjQFWVl4ZSCPqK9hl8IQeN/D1rr+lFbe9kjCzw4wjuvBPsa8jA5Fe3fBy/WXw7d2BfL28+4Kf7rCtaD9+z2YKbi7o4GLwP4gW/W2/s6RHLj5yPlAz1zXuf2S30nR0hgCxLEowcdT3zWkw3LtOcGuM13W20OGa1NwJd4xEknPXqST6eldsKcYu6NKtaVVJM+cQoTUJhzy5wPxrUWVDErMyK6tlGA5BqKdbeE3m+FnuGUiN88RjPXHrTbRlmjZGLLkfKwXI+p/+tXA2ddGrJQaXU1lu3NxDO0rxzRjC7Dww9Kxbm8KSyIsJUOxLZPQn0qzvMsjwtkOPufLgj8Kr3cKzQyhyzSw4BCjgZP8R7VjC6l72pyttOzInmki2zEsueASc9K09L1C50+eW6064kjmmTZLklS69cUySxAsba9QxukrFVTPzqR61C4nYxxLKEjkzgt03Dt7Gtb20Q5XXlc2V8W6jqaLZXjkxR5IyOFPUmqaapZyyhgMSAEbiOT+NUpLaWVlgSPE0o+f5gM47e1LDYwJaSS3LBSOBnJUj6jvTU3uxxi5M3LbTBewTPNcBYsBoo1GXc55A/nTHht1nkikdIiilY4ypDkDuR6modJ1OaK4DRzBSMeW7g84425+laur3FpfFMIhmjjLs0CElz1O5jzzUzmreZu7KGq1MieK4t7yG5gjCzuuUYHiZf7pHrWtaLpU8LkRyLsJ8yOQYwffPINZ011/xLVaZ3SETjySqgeWccgH06Uy6vzqF1PfEt9oYAMeiSADG1h2PHBrJ3nG12vMxgrlrUbpSrrbvCjHAd25IHYAjsaz51aSzin89fnAd8AlkPTH5VXtpnkuyRHzgB4scEZ6fQVbvRLYSpGYXlim+dNvCsehwe+KFBxVkF+VPQcqlXPnzySB8Hc44J9j3q80ke2MyAqFbk/h/jWbvNyrAY89SMLJ/D+BrRhnE1nKjbRIpAIOMZraL01G5XsNvbGK8tNyoQIecA9Sf4s1W0+wtWt5LrcFRm2bJCccDpke9XbHzZWaJQGcH7yggY75zVyaEWGjOXRX8whkUfwkc/mRVWQl6GdCkQuWR4Xhby8RsOx749axb4TPGbfe+5pPusuPMA759faumZ5TYWkcknlbCxjOTvweSPYVnTRyyuVUoYT867zmSMg4yfrUSmkaSceUwJrKaCXa4Csq5PNVJC8jl5GL4woz6dq6Ca1Mtz50r7nUhn29HI7VWukzIZJFUxltxCjGMdvpVWa1MXFdCmEMFzDHHG7blBKbumeoFbc9zBJPHugCwxHaqjgj1BHemTSwFI2ii8pxhlQIS4+hqlEjpeNdW8bP/wAtJY2OPx9qG0bO6sb2k263M0sDvJGBymAB5g9ielamoPp9vdwLHKXAG9UHLpngAn+Ljriqnh1v7WkvVklaPbEWC7MlG/h+i9iazrid7ieKO44EZCNsXDrjr+FZTqNe60X7eKVmh+vTMmqquW8uQDdFuO5UByQfUVkalPjUmvLabax5Urxzjmrs9hNDrcSxwXL+Yu2DjLc56duazbrTLqC2WaRVC7iqDdgsfp1qYuKs7mLlpzHRQ6jDrGmr5xYXcKbVkHCuOuGHqPWovs8jTQxs0e5iApPHGeapaMbTS9Vie8ia7gdP30Csd3I/hx6GtWDUYpkZJAsZMoGJV+6vrn6fyrVykpWWpacpu+5BdpbXFzMYT5KBjtjclmbtnPuas6ZZzQOzujOVbyyOBjjua2te8Nx6DY211LG1xZS/N50BwM46HPO3+dc7DKw/cMyxIcZGDznp71pGTbs1Yc5RvdKxCLafUZbhYr0QxoPMUFSVPqAfWs9k+w66IowJHByHZccdQcVtX8E9gs9vBeLCduWTBw69flHvXOS3Uc+oRySyCSWVlLOowAfT8qPIyk+51cGjQXMs8usS3EKC2MsZTBd3B456Ae1c2YJdi7VPA6gd/T6V2F68q6QlkluHJmXD7+Ex2wfWsNI2EZmx8pYjC1pdLQKkUtjGtEETpvBP7zLg9D9K0nZB5iEYXIK7uv8A9cU5VQzB8HDHLBl4Hpj60s0bGMxHCOmME8nHofepfZkoEYS3SliVSPCFs5xn+lKW8q9UFsRSDBP+0O9TjRLq7t0ubWFvIlYBYw3J9/zqk8E+MFgBu2OHH3GB7+lGrBprctvLGbi3dn3yFsgY7Hilv2AhDJhW2Kuf7w3dPrVZJJJ43gkGJV+TAHp39qJZDcJbiLLKxACk4+cHpQxF+UfZ7QRuu9duRtOMcdTWNBNGxCouc8kY+8e2a2bh/MIVY8sgKnjIJPrWNbqltNI7M2A5VCo70myi3dMLeIrCC5CnyyD69eOx9Kr6RDLFOhmR1ZQxVOhBz0I7VZ8tyxLu205I2DaS3pUemO01xM/SQkqz55GKcW7Ct1NVMmBmZNjAYAPOB3qrfhUtLdUA54DE8qB6euatsGEbjaT5afKT9Kzrp0tbO2w4eWYHduHAFVsS1cpTPLCrNkNOhCx7Rjb/AImtKzQyeZz95cH646mshFZ3AK/JuBLg8gVt2UgELMpDMflGOQcd6ckkxQd0ThFbEK9FHO5cYHrVGWOKa6d9gUseQDwKuSELEpZ/lxgluM5/z0qmMmVim3aWA4Hr61Pmy7l22VYdP1NoDtlkgVQRwT8wxiuXhuYpnwZSWBwQxOa3xmOCeODzCWXbtX5sj6dqxotIurmaPGm3LdfuxN/PFXFNmc3Y9T+DoH9qaoQMfuYwf++qm1RN2pOwZlbJ+ZTg9TVP4SWl7pXiC/S7triG3niRYmmUjLA5wKv3+ftbtg4JPOOOpropK0tTmrSfs7oz4JJZrC3eZ98hVgWxjIDHFP7Uy2x9gth22k/+PGpa6I7HLP4hlspK3RCkj7QM4HT5BWTquDBZ+97J/StWFMrOdzBhccMpwR8orO1OTzobE3F1EjLdyKm/5d4BHcd6zlsbU0r/ACKelXM0mpzbxGw3SchAG49+9cFdZ3ybwA2zoOmM16BpdtLDeTNJGQCZCCOQc+9cPd2V5LK/lWc7ZQD5Yie9ZdGbJ7GCc5Bx3qeIZvYRj/lqv/oQq4nh7WnK4026Az1ZMfzq1B4Y1j7bE7WoRRKp+eVRxke9Z2Nmy/4g8S6zZ+J79bfUp40juGCKrY24PbFdd8HtfvLvxncpeXVzN59sc+ZKWG4EYPNcf4h8O3dzr19P9psIke4dh5t0qnBPp1rrvhToH2XUNUuE1GxuLhLYbI4Jd7D5gc/SnK9xF/U7udfEtxBuDRmTGx1BC8dvQ1hjGOK3NRs7iTxBJcIm9C4Ztp5HHcdRWIv3cenrXfC3Q4ql+pZEUjWtrIqMVEjAsBnB3CpriaWG7uDHIQfMb6dfSoUkkijtGildG3typx/EKdeH/S7j/fb+dc1e9kdNC2o9hZ3ikXdqhYjBkQYasSXwlJHcNcaTe74zyYGOGP4961k/hHPSnYyd3Q9iDXPdPc25exw1+k1sNlxE8LK2DGR82Pb1FUp4WtHjMjIySJlTGwbI9/Q+1ejSTCdDDdwx3MR4xIOR9DWDdeEbO4YtptyIiP8Al3m5GfY0ci6Bd9TlIrbey+YSEHzY9RV+2hgeRYPNEahtxZvQdvqaLvR72yiMV3DKm04Qryp981WtgY4jJvV9pwc/0rNpj0Pc9E8U6n4gksNO0W0ey0i22LLcTDJYDqCenNep5B5HTtXh3w2xcrDPq2r3P9nwbpFtEDCGPb3kboPXFen3njvwzYrbtLqsLLcAGMxZcEHucdK0V7Eo6HNHWmwzRXEKTQyLJG4yrKeCKZdSPDaSyRoXdVJVR3PaqGeOfEmZtX8TyQow8izQR5PTPevLLxcXeVOVU/nXs1x4C1vWJGeSRLXzCWdn5LZpNO+DECyF9SvzIueFiGM1xtVZzcraBTk4SUjyHT5I21W3LfdEgzmvQNY19Im+z2+0Hpu9BXqFv4E8NW9tHCNJgbYAN7LlifUmuK8W/DS+vtYku9I8mO2dVAi6YI61t7KVm0z38FmtKnpNW8zhLq/3w+QrFs8sfWt74faW39uJqbwubW2RnLY4JFaWl/CXUGmU6hdJHGDyE5Jro/FGqWHgvwuum2YUSSLsVe+D1JohSbfvbGePzNVlyQ6nGfEjUY9RsxMCrSMcBs/dHtWd4K1y61TxF4Z0RFiis7STzCO8rDPLeprmde1Fbzy0U/Ko4rR+Gun3V942097dCyW8gkkYdFA96zUne6YsXhqUIcqd7It+PfD8ug+JLpQjG2mcyxPjjBOcfWuUKdO3FfSvjPTrXU9Altp4wzSyIkbY5Riw5FfPHjfTYtB8Ry6db3XniIfMQfun0PvV1sO5PnXzPHgud8rMmEGWZy/KgjIHfmpZVj/tCby1KxA8A1HBbTPA1yqnyoyAzdsntSTEpHgfeJyTWFrIpqxZlQYVs8HkUxouTnvUbyExqPQcVdVP3Kgn5gMmpZk22VsAGm/wkD1p83FRH734UC3FBrvfhZfy2fizyY+VuIWBTP3iORXBcdTWr4e1VtG121v1UN5TcqTjIIwaafLJMVj6W+2ebGWtijugy8ZPI/8Ar1538QIYLm1jvrG8iR2ykkLgfL7n0Nc9eeKdR065l+x2ptAzZNw8hJJPPWuc17xHca3hryVDIow0gTZvP9a9B1YpNDjF3uznYdRCz3RktTLO2V27yqLg9T/e47U0Xk8l67WquhU8Nnbj8PX2qlOTJdvhmRzIfoB6/WrF1uinSN5DkAblIwSfWuJm1Oo4SuiaC3mlu1SKRVkDEtvbsOvPrUps7id5ZoJ4447mTYVZsbwvr7ZqCFm5m3Yk3cfWrNrfwQSmWa3WfMbL5ROFye571k730E3edjS0nQ72+tZoiFjWGUBZJSVRSeDzVOK4gjt5fMj3qjEMpOOQcfrR/aGoukomk3WcOGigcnALdMe49TVC4nM0kr3LYD8kgct7gVc4po6K9PlhFp3NiW80qSxjc2ssV0XDgZ6j696atyqXmWiCKpIiZgOM+3Ss+6KpBbGN2cBAVbvT5JElZWldXZoyrIo5Qf4ms7GdNrllfoWDHJZzSBijqqear46/Q03TruC4vYXM8kfk4ZmVd4Y5zgjsPeiy23en3kLIGNtKojRud27+HP61UQTRW8kMJjhiLeacx5ZiP4f932NaRfSXQUZXdmW9TvFvj9hEiLb2+912qedxzkVY0i1W7uIHupiLfaBIF4JI7e/GKx3+1ND/AGkojREYQkrjOcEg4/rWyqTXOlJPIJ0cruCqOCPX2FKSs1bYSWuha1qO2jS2OmY2qeH4JXJ+6/rTtQmulEEnlRyyW7nDwrlNp65XqpzWGZLi2lj82J0dH8xBswC3t602W7uLsu/myR+cdxHQMfcVWqRoppJSNWUJcrJPcyNLM0qkomBuHQYz29amQNY+fHlMjgqPm3Drjd6is+1uVimhfcsMgXDvJ86/UCmmaWWKRUIcFt/yjkEHqB60pbl1Jxk/dW5srI5UyLM20D5VJ5B96L0m0iU3sDPbv9xUbaC3Zs9aoWkkizmYTZlYZBdeC3uKr39691cRwNcOjKQJSx3Fj3Of6Uc3Qim4QleW5PLq9xbTAuYG3r8qLyE/Go2lW8nln+0JG5IzuB2lj2NNXTftk8rxsWEeMSPgA+2B3qK206dLpndtyxSc5PBH9R6Gqj2Kq8zesdC49uDAyfaJOR2IHNYrx5jZPMLOmcVtyBRbySIijIKgkev9ayZLSRbBnQHfycjqB71c3rY5y3a6jcy6RNZx2zXF0WDBgoO1e5HoRVi2uJFs1hihQu06yGTHPAII9wc9KrwX7xWaJaRxxh1+dsfMOMHmuo8IJZCy1OTVYTKtsYpY2h4bcxK4+nQ1m25OyNHLVWZz01tdWcsd7bHyriNyrMMhZFIzyOuO1aD6lBLpvmLGst07bWmU4KKeoB7YqO9sr+91aRIYna4adgYFXmPH9MVBDpdrLqm6W8CbYmk3BNySEDgHHb3rK3NpIG3KTL1nEPMVtPuPPkV1UAynkn9KNQCm9mtL6ztw0LFQCTkYGSR9fasHTbjZcvDkRqM4VTjP0q1JO88qtIk0zSMT5m45BHC8fTFDoq2w1JcnLY27OztLfy7nTphLcAlW8xMOqEcFfU+1RzLaJGtxBcRLvk2k7TvOOTuU/dGe1Umtl01FSTUhI0oEu+EHMR7fjmnwwWbWylZ5PMcvm4kz+95+ZcHgYz1qJU0m7jty+RqyXUus2cWlsiPaRRMwcttG0ZPTrz2HrV7WrVzb293bQRPB9lBuGAw6scANzzxXP6Tfx+HmuIL5QnmoT5UQBI4+Q7j+eK1rXXRNpSudQf7NFlWt3G5yCPvFscjPaumO2rPQ5HOnZlLVLxri1km+1AzoBGDIMbsd8e3Ssuw0PzzJfyxReWimVIDLtZ27Z9AeT60s+AGKNIyshMRbGcnrWMbq6vA9v87SkLlFX7xHJ4qrp6nnOzlbqdHPqct/IqFBEu3KDr8w6kf0qukkm7LLwHO7BOPrisyyuJJCFiyGQfMwPPJrdmt4X0i2nWdXmWRo2C5DZ69PQChO8tifiTa2LmmW8N7ffvnUW8UW+QBwG2dyB3PtUjaVp9z5zRSXLFmBi2qACgH3j3yazVjkUGeK5A/h+Yc8dQKsZvIpkk3NHO6YEbHG3PceoIpPm6Fw5epsyhoNPRoGBaFA6IW+ZM/wY6D1rLkglvUuLmSVftEmFcN0k44Of71WY0kkgEqtGWiPMxbhvTjvzSMJLuRfJXy1HzTYXhX6HFSm9TR2lr0MS/kWCaKVkZZBhXU9SD3/AApk8izajAm0KruGweh46mtLWbGWKCSe4lZ45wSgYAlSDj8q5s/a0KM8ZVZh8rk9h3FaXujnlGzNMyDZL5SFtuB14Yk8AU1LB4o90jKzLxu7K3UjFWGESLCLdsIFBznGfU/nUzfvI22ZCjqBx2601sJmVJbz4LSbmZgRnnmpdHRbWM7s7hkkFuD9K00y0a89vzpggDyAKo7g1b2FpcJJA9g/7wg7TkE53N2AFYt40lxJb/8ATGL5ix6ew963HSIuZrVldM4DBcBh06Gql1ZGZfMLsGB4kzkL7AVMZahKN0VIl32zOE2tGeWK5LfhWlaeWlsuQN+SeOoHaqFxFci0eND/AA7FIOCM/wBas6bItvaiOU7W3YOarqJaKxYlLGM7lH0HOKpJ8xO1mCA87D1/+tU/mebKyrtwR94HimLAUMsflyGTsEHUd6mTXUpFmGWWCx1O5t3KSLHEqyK2CoLHOPrWB/a2p3EwQ6ndkHr++OK3oWWLRdSzlstEBuHuetclOgtZ9mT5g5b0GegrRO2hlJNu56H8N7mcaxqUrzSOY1iI3uSAc9q6W8aQXbvHK6EjJA5H5VyHw7ikE2q+amNyREc9Rk10l5dJFeTqx4hiUuc9OOK6Kdmc9W6iEEzyWds8lujFo8kRHbjk9B0qUtEcASFD6Sjb+vSqsE8aW1lEWG8wA4+pNTyOiRM8h+VRk5rRbGEnrqh8MMiRykrw8xYEHIIwBnisLUkE1hZMwyVvJSP++hTH1E29mk8EjRrNdPgq2OAFp8t1Ne6Tp007K0jTSDcFA4DjHTvUSldWNYxtqMt4xFqrGMlQVkLAHgmsHUZ54cr9pndfKDH94QeTXSw+Ubx2WXLbJPkZcGuX1Mh97LyvkqM++azGm1Yxh5MzZ+1yq2fuysT+tOFpJ9vhbyty+avzA57iqzD5h/vCp4HdNUhCMRmZen+8Kg1LPiRVOu3xwObmTt710vwtuJLTxBcSRNtb7MQfcbhWdrM2if2teC6e9dvtD5EcSjBzyAc1r+BH0s6vcCxW9Egg5NxtwVyOmO9U9wVzp79UOowueH80YIODUMtmkw+ZVk9Cw5/MVFdy2r+IdjTusyceWV4bjsfWrsJzEpGduO9dMbNnJO8TKewRo4djmIRyEHzeRnI7is+8U/a7gq+Pnbg89632GbR8f89Tx+IrDuebu4I672/nWVbZHTh3e5HGxG3eDjFPVwV4x1pBnK96UKCgyMHPUVznSI39aiHLP9RSkMG4+YZ6Gmhxls8c96AJ/tMsSABgwz91uRWZc6Bpd9KJQr2k27cSnKk/TtV1j8n4070/lVXYuVGhbr4h1Z7fw3Zm3sNIf5ma3f8A1nruJ6modH+G00vimSwvbmaKxhcZkEeNwPTHbn1qrDI8TMUYrg10mk+OdT0xxGz+fCOqSDcMfXqKejRFmj12xsbbTbKKztIhHbxLtVR2qxXMaN4403VnSEq8Nw5wqHkE+xrp+aCk0wqvNe21vcw280gSSfPlbuAxHbPrVivLfH2ru0c1rcSzwi2l3RlBgyj09iPX0ppXE3Yv3nxAn0rxVNY3kSiwSTyyx++M9+OtaMvxA00xX01uWkS1KgKflL5P8q8L1NrqXUUUCRJpduxpFIP1qXUr2XSTDaSsksxIZ5EbJkJ9TUc7u3YLHvY8W2Z8PHVHdU4PyZ7jsPWvCNf1W71/VZLhwzs7ERoOcDsKZcXcrHylLpGcExl93NdD8PNKOp+LoZCuYrcGRsjgn0rCdZy9xC63OZ0HwVrfiK+EUNnJFFn55pV2qor6A8K+E7Dwnp32a0G6R8GSU9WP+Fb4VV4VQo9AKK3hTUTapXlU0exk6x+9vdJtv791vI9lBNch478A6Jqc7au1ldtcOf332QjJH94g9a2Nb1+20rxnp0d+4jthA7iTH3WPAzXK+KviUkF7G+mYZICQjt0cn+YrVyS3IhGbfuHmeupa6ePsunzTyWY5QTJsYn3FYzAttz941ra0x1KP7c8oa5mYu4HAH0rKQ5ZSvPNefVkm7x2Nq1OUIq4sMRa4+b7q8mrtjC91LLJzg01oyE2/xP1x6Vs6fCLeEY+73rnqTsjmk7KxhXkLRNhuKphvnrUvpRcXsnHy9Ky2XYW46VpF6AhzNxTozlsH86r7iatQx7VBPWm9hnVyarbal4VSG4tYjqFoNv2lycsnbPuOlctNnyPNWFpCRgvjgH0q9ZSGJ2A24lUo2RnrWRNO9tI8DAkZPHvW0Jcys+hUS1NaWsen3l1Lcf6Yl1sgiA7dSTWZe3Hn3K3LFtxUBs+39KSedxdXG4AlmI57c1BsLEbslu9K2oO3NdGpBtNlOSVLLhlVj196pyNudSGGwKMsVwTUZi2bXVtysMY9KmgUs3KlmPCgDrU7MaRtCCGzthI1yv2YnJDcs7Y7e38qzzO9xaACPhB1POB9asJK8MJt7j/VsSgRhjYSOefQ1VVovs7ohdJTj5lbggdsd6F725pKpKaSfQkdZo7dQykxAbwehC/4VUjuC6hhLHs7M68/Q4qe9spSBJFOblSvIQEMnbBFJZNC8JSbZCqL+7Zhjef8PehRTRPKr6hpcoXUZXmeWFH+6UTzFz05xz+NWrtCrpcrOu5jh0RuQf8A69OElzFpIiSHbCzZCleS3sahhlcXiSOkYC8fODilzXdkL4nY07TSbK5tFMt00ZMZYALkt7fTrUhvYhHIsSuUjwkKOfvdhz6VUnknjmCILRxId3yNgKMdMdqxVu5TdiYBkCg7N43c0+RSaZtNKKS3Ru38hEyLcB1WJs7d+4LxyAfWmxY1RXR5W81FBG1Purn7x/Sq0N15tuhQOkw+9tAKyev0Na1sifZ5vKwRGgEz9Cufurn8DSbXbUJOEtiDSbPTZUvINS3pJGpACHlz7VBc2PlrG8jBElG1MNg49SBzUpkihjBitmuLg8A91H9ahntrm6nLyoU3DkHtjtULmbM3HrHYt/ZX8r5XBl3BF+fJVQO49KpwKuUu5IyzrJtHo3Peo4pykBUbvNjBEh9j05q7p06vC1pdqSEbeuB09qdtbiTTd3oJHplz9qupQrJGSWZVP3FPQ1LFZfZ3jIkfaUGR13Vsm5jt9PW5Zkgt5VwCDlsqcYPas68nuHaJUPlhiW6cqvtWifvJI0lJqNug3UGjhhi2lmIYZH95vYd+KqySKzYmdlD/APLMcdOgouI2hg3xxl1Q5+Y/1qQIJo0lKbtnzjHrjpVXje3UmCV1dXIzAincow2MbQO1amhavc6Rdma3cNCwHnwN91wDxn396ozapJd/ZAqxwkDbgjDY96tJc2H32gLSA/MS3ylh6D0qX7suZGlSl7Npp3H6l4kvLy+nuogltNOpEjwHBYN1BNQpPa/8I95FvCscwTaxK5LnPUHtUF432qZHztfBDBhtHsRTbQDZsBzg4BHQ1cbSWuhHM3dGOtrI7D93+8U8DHBP+Na9tpVlb2/2i73NKpyYuf1x1zWh9jlzgxhfrU8FhPORGBtLPtIOOvuT0HvUvlir3Lp09ddjn5bCMOXjSREkUlPmYc56D1pft6/2dYwi6AmSYgApnaO5P1/pWlDqlhDZyafeiV4432eZEc5YZ5+npUUWjwrqME9rcGW3QlmYx9D6e/WotzEcib91mxYJFHa3mJ1kjEW4yvDncc8hs9frXPfaIFtLuyV0ikuJFL5G07Qe3bn0reWOOGyktGRmgjj8vYOXfPP6etc1brH9tF41uPJjfmEnP4E960ukdLqcq5YkkziRF+dZGVsE9CR2/wD1VTvbp0vWuIn8q45SRlPIPQ/mKhuZcZVFIWQ7yc9P/r0v9oh9OGlyWkL+XysoGGPcknuaiN+pxuTbu9zR0u1sHuGS5BfaMlRnbnHcitPRoba5syjStDI/zLvBxgcnH4VhadM0EiTW0yg+WVkRxyfcV0Vg+0SwQzhpDAwRMEFSe4P0zmtFJWOmn76ehaGll3ebIMCNgFsAk44/Tmi8lklhELh5GQBPOOfu/wB0H0zVpLR8K0d0HVG/eB1xlQuF+uTwfwqjcxSCbcJCqRrlUY44PoPWsozd7Mj4Yu6IJka3ZkZkeQ4ZHDZAbsD71YtHYTq2f3cq7XUnoT0b86gSJiWUxnLZwCOv+fWnWdpsWW2WYFwc7F/untmtpIyi30J5oWuNhZgu0D92Pu59fxqhcWkMaETyuuBhI/LOFQ9v/wBXSr1tfTafcZQoizRmIswz36898VSvryW5MMM0jPGshCIACwbHP/AelZNNjdnqCxoDmMiYZyjYxx7ClFwu/oys/BUjGOKf5QUKM9MAgDpT1C7d2MYHftWyVkQEMqMgCnJA5FRNIBdMruVKDkDgY7/jUiyQJF5u1XuGIC8cA9vqf5VHH8xdC+x85YY6k/Wk23oO1tQnvUEWA+C3XC8ge1J55kO5FkGVGGZSDx2xUhV42BZ4j7FeT+FIZXQ5ZGKsc5z3PaiyvYLgg3DPlsHXu3r3pqx/Kw2kKGweMn8P8a0LSCaTTmuTGPLYMuWyOR7d6owuWR/mDvuxkcZqo6g01uQPbgvj5RuIwqnHNQjzFeQfaJPmO0EN1WrUzFWYOrL8vVcZqqu7cAMBhnHH60pW2BFy3ne20W9deVdkjLNzgc9j3rMXxJqcDgRToEH3VEKE/icVpSyB/D995m0HzYwGUY3HBzxXORqM84qot2Ikd14B1W+1P+0RdzmRYWTy1IACZznpTfEPiGWx1e8s3t7eeEBAEkTqCOfmHNL8PkCpqJGDl0/kawfFzD/hKbwFc8r/AOg1te0dDJ6ljWb+Y6papbIYP9EiZUV/uAj1q7r2pbbCC1MpMhUF8Dhxj1rC8RMy6rEoHSzgGf8AgNZzTyuVLMSMcZpe0a0IlTu7m/dxO/hqwlhiZkWWUlsHA6VqW53aDorE93OPq4rGn1a+03RNINpdND5nnFgp4bkdR0NbL6tdvY6CZWhZ7gv5g8oAEBuMAdKExuOhZthm6Y9cRSVzOsYAcDgeUhwOnWt/Sr+G7eZltjHhJOVfOR349a6zR/hSdc0+O81CSayWVF2xEhn29t3pTukiVB6WPFogGwcVZt1H9qw/9d1/mK7jxj4GbwYyTHTWvbGRgq3KzkbWPZlxxXIQara/2tAi6PAC0yruaZyRz1pMuzuJrmP7YvT63Mn863vhyQdausf8+3/swrI1vWlt9VuV/smwdhPIN7qxJw3U8963vAGqNf6ndRmztIAsG7MEe0nnoTnpRpzBYWW4C/ES8DHIjOcegCZq/b6n/wASqS+fAJwUXdk4qndXtl/wm99BLp6+aisDcxSEMRsycqeCcViRpaXkaCw1eMDaAIbpfKbH15Bq+flbInT5jp21mRbizhEMckNyDKcsQQdwHBqvc5S7uOcgu386pvZXcN7ohaB3RF2uyfMoO/1FVtf1J9L1BsL5qSO+cnBHPaolJtamtONjTRuFzUoxsxWNp+tW1++yNZFdRyrLWpHIrrgNkg9qg1DOWxSDksD0zT+AfxqPoW4xzTAa64U7TjmnZYYyueOook5TNNViX654oEETqxbB6GkPE31FKoGXyO9MYETLg5GDwaAJ1kkhYSROUkB4YV1Oj+P9S03bHcsbiD0bnFcizgKQRg00HIq0LlTPZIPHunXVujQo5lJwV7L7n2rltXM11cXmtWVsY7xV2Xemuu/zD2kU+hFcHyGDKxVh0IODWhb69eW6hHYyp6g7W/OqVtiXFlrVmsNV0jTpLSylsdSEgRlBJVAD0UH1qPxRommpZw6raCZY2kWKWOSMDDAfeX6nrUUTRzzRPBcfdlEhSU4cnP5Gug1ePU/EmmC3+y7rWK4ygiTr6Fh/9ekl3JbPNExuz0Gfyr1/4c6bPFETEpitUk3yO6YaY44A9FH615sZtL0u7Wyls5bq68zDszbEQegr0qLXhp3gV4nv4zeTEi2WHqqZ9a5qNK0ryA9EDhxkUjuEUsxAA5JNY1lrMEXheLUbhmSNYxneAGJ9PevO9Z8Z3GpvKyzmG2HAQHr9a6G0lc68NhZ19Vsupb8fa5ZF55tiygwiFAR0Oc7ga8Z1C+lvrnfKflThQOlaWt6zJfkwl8xg8YrNSyeWAMVO3PBBrklNzd2ejKMKCstvzGm4b7OoJPtUlmBGnmt0AzWjY6Uk1rvnQoQ3AJpt7Ai2z7RtA4AqLX0InasrlKxmadiXPG7jNbt3cG104vjrwKwLKPbKqmrviB3jtbdOdpGa5pLnqpHkySdQqwsZcP6027wPm9aID5dnGwOWamyfvMBugrRr3gtqQxx5+YjgVbjHP1piYIwD7VKgwPei4ieMY64rO1J1huAs65U/NH/9etBck5zVe8ureKMiaMPIwwM9ce1VD4ioblO6iEuqTeXGV3SfKOuDV2fSd5DwSxh2QkqOmR/WtA/Z2SUS7EZHwox0yfvZ9TV2zt1+xsgCbFbaSDk5xn/9ZrU6LdEcksJcyAdwFIHZq29FZLe5jBVXkA6YGD/hWpNEkyGEoJJSAsO1eefvYx19M0lhBBAt07LungARJUHyj1+pqXLXQq2zRDrl3BHc2w+yQuEUhopFyuTxu/3hWVJbtDe7UvEjhkzsZRw+P5fjVmf7XdxYaPMQIycjj/69Rx3RWRS8UUrIT1/hA9aVrtsmzleUiB7m5mgCMWP3vJkI2uw7n6Vcs4xq01nFZ2+IbWHypg5BUux6D14rPl1Rmn28ODwCT8uD2p+iX66LrMcxZZIkcl9p4we4+lPVLQhytsbmqSHR/EdzbWF+beC1jjAQLuAG35iM9eawJrmznlz59wpZiDJkMP8Avn3q2s9vqLahfTXBVi7CKILk4/oDWOI4mOyNSgfk55wfQVKXcq8owS7gEkupS0bZJ65609Lee+jYl12w4DZ4I/Ck2Tw3QMDsjOuDx3rQ0ogLNPKxXyhl5FXcMf7S9+aqT00LlJNK63KcFnOC72smSg3NC5wGHt71qW+uaa2l/ZFicXLyb5WfjcRwB+HP50kCCXUJMyI6tGWZx90cdfzrMCoySpcoThiXATG1uxrOL5l7xgnbY6hbKVdOgvPJli3DerNGdrDOMhumB6Vm3N1b2tw06blkCgSRMxYO3tnoPaqOntrM8E2n2l1MbRsM9u7/ACnHQ4NSWF/bQa39q1EEyINseBlAR657mtrJbGt300uSQ3CTL50uEEnzHjpVuwubdtchM6KIXkCtjgAetVdXVXvnubYBYZMSeUrAmNT64pbqwbTtRMTzbwo3Ryp0bjIrLvcys4u66GrrNqlxG/koI4A5GCchsc8e/qazLi4aK6tpLiVxGVIdDyVHt6mhNVkW3lR8A45kPUex9qjW1/tSRZV2tIBnGfuikpWRsqjUbovyOdYLDT4WCxLkAcsR3OKoRPK1pPhC6KQMtwCa1LlrjTrWSO2he2gMeR5wCu5HcEe/rWVJp0tvOtoHeacp5jKDnHcnihdyItxfMhWkmkUTTxB3QkBIRgJTo2Rpo4ZN8W/ndjocZqkryicN5jZJ+Y56j2qzBcEStHKgmhBIR3O1gPXHatVOw1KLdnqbAFpqN1bwPcmIpHhnk+6T2IrStdChspCFuVnW3Y7iRgMO35msl9NS1sob3zRMpcKvltjc2M9+gqyLm71W3UJDHuYAEK2Ce+MHqKtLTQum4rS12btsBNEs92kUVuNzIQrEzDOMKf6+1ReJdLNtAsZjmKXTAQhpAPPLDKggdOPWtVtSN3b6fYxAy36o0UcAXc3lgDJJ+6COlc1q2qXF3o9xYT2puPLdhE5XdJCE68/pWU7J2OmpPkSSerOY1SK8uZmuy8KqjhGCYGDwM4HatWwudWmSPdcKxX90IwgACeuB396yLDTzPIsYLKJUyFI6/T1rqdOshbrb2ryE5bErJzwegb0qk+5zRbm7yI7u9jiuzGGXzXOJJAOE9QPekt9MW7jkmguEKLKMIVxuHfPvUcmhXLG6cDKwyYD7sgHrz/nrW/psNlFZw+TBdRsqYmVoy28nuDTkk9hWbepwup6ZJ5100KrBa27leTwD6D61T0vTJNRyVYxhFLNIVPA78V28tsqWF0kqkPkp5bJkysB97HbHGCax9TZ5YbZ4ZpyuAJVHBRuADx+PNQnZakOmkVIrW1a3bDb1VSeOmPU+nNT2VxdadbG5huEmTC/6Oy7myfUjlarkyWwgaNwxmLo8kY+V16ZI7VVie73eVDIyqAZJccZA6c1nrqnqNvlXKdNZ6hkG4kjEDr8zLIcryeef5CtCO5Ny8jQn5gvnBhFucIOrAHqP5VzMSi6S4SS7/dFS4Vuq4I59z9KhttSumV44nlfYPlXdjae5B9DSWt+hUZyT95ndJc2wt4dQurm1vZicNGQQwU8K2O4A/h9q5pIUk1CBbQlpJSYjvO1fXdmpNMuobjMk5U3KPuNvjawA64/xrpNPngt9W3tbRt5ikxmIggMee/QYrZT6M10qyTeiMBrafzJLKe2/eQN5hWQdPX8xUem6Lc6leS3MCW8EQ+QM0gXcT7HqMd62JrqCS6MqxyLL5peaXdnIx9wH07Vny3j3tvPMYfLTcBuxymB939attX0J9kl8QyWwkhXkg7fmLq2V64qa80SeCEm4dbYMobazDLIfX0NWNMlvbVVjgkjmtY498iMoysfPOD168VS1O8k1IL8pIRxIpfnGMfpjtTTuQlBboqRxp5aCNRsi4B7s3rSOmSwBBcKGHPPWopCQQwZVHIUY5xSKJgdkicNwcH5j/gKu5kKZQGLZRmc5C9wafFmNljJyzdWPU+3sKjxCgKtEV56AcVq6cul/ZJJrsSSzGXCorYwuP6mpd0VGPM7Es2oH7PYwONphDKPlIBz3PrVK10w30xFvAHdcng7Sf/r1uwafa3dglxc3n2a3iOxWmGWbvtAH86aZrdDHDJH5KZ8xCqhtp75I74oUuxvKk3uc9fWstjI8VyNrgAlHbhc9/wAqoRwzgbkcqGJJY9z9av3VwVupLmT96i5xnksvaora3S8vFt45go8v95I/RO/FLbYwlYZJcrpfh65nmhS9H2mNNkuQMkHnishfFES/c0LTB/vBz/WvUH8EaZP4bhsLi4uZ5ZpA7XEBGEbBwxB7AGvN77wVJZX81nNqliskR5DFgcdjjHcc10crSMLps6/wJqh1S2vHNna23lyqoFshUNxnn3rA8UazpEfia9tr/R3d4SoNzbzlHbjuDwa3vAdhHptndpHewXYkmUloc4XjocisPxV4U1TUNXv7izNvMkjghBIN4wOhz0xTbtESV2JraaFd6mhbVms5TbQkR3MR2hdg25Yd8daqDw3fyR7rCS01BccfZZ1Yn/gPWm6pomoXXiHdFblo1tYlJ/hO1ACM/Xiry+F9OlVJPL+wpAfMkIcmR/8AZz25rGdWKepoqV1coa/ZXlvo2jpNaSxmKKZpAyEbPnHWtRgPI8Kf7jn/AMepNT1PW7G0sYNM3iSUvmJ2Em0Z4BDdiPWpbue6mbw097EkV0Y3LpGoUKQ/YDirhNSM5RaQzwveDTpbi9aEz/Zi0ph6bsHpXWj486i8bsnh6FcDK7pic1yGiahd3lnem4nMm2CTBZRn865Lzg9qSkYjIIBweDxVMUXZHoOrfFu+13TriwvdGRIrlfL3rKfkJ6HHsa4azupjq1qkipKPPUZZOfvetZ0UjmZMsTlhVqzOdbtByQblf/QqLtgy/rlqJ9WuFNvcg/aJMNGhYfeNdF8PrCS1v7x2WQK0IUMyFf4veud1vW9WTUrpI9SuUUTSAKshAADHFdB8O7+9vdSvFu7ue4AgBUSuWwd3WnpzBbQrXW5fiLqgKkExuRkdf3fauLhYmBCRnKjNd9earfv4v1awM++1WOQLGyg7R5ecA9RXCpsa3jbaN20ZAFKoNHW2txPBc+Ho4J5YVeP5gjkA5fuO9UvGhf8AtKAIP+Wkg/WtK1treafw7KdQggkROIJQwLjf2IGPwrO8aPsv4T0PmPx360dAiL4cTbPKcc4qlqrSRarcPBM8cmc5Vqu6Af3znHWqOpzI+s3Ef8an0pFX0NyO7nttBF5I/nSKMkN3pthr0F9J5PlSLKecEZH51DeKR4UkAU8qD+tU/Dif6WDjBAzR0HfU6ZZEk3BSCy9s80KMEduvFcfqqN/bdy0cjq+4ZKnHauotUKww/vGLbP4uafUVywOC3vTW/wBav0oLuuQVz7iml1aRTuwfQ0AOY7lNR7eOCRTycKaZnimhoaWYdf0pu4GlJwaYQD1FMYvGfetLTtf1PSpQ1pdyLj+EtkVlkHsc/Wm7sHkYpiaTGarLbXF208qTeZIWkkAI27j3qOTV7WWCztbaKZZokO+Zm+Vj/dC9setO1Nbf+yRJFlr/AMzBHYR46/XNYtnqEnmpAAqtnIfvmsakncSR0E+v6ncWCWE9zMtvb/diYdD/ADrBu72byWUZ5PatS/up7p5Z7qQzXMh+eQ/xHpTHt0jslBALsM59Kya10Z79CnKjR5W9znI0kkPAJFbVrbuqo7Erg8L61GVVbZlXGVPWprLC38cbyhlAHy56VFmYuHPWhCXc2G3eVGipgmqGt7UVEx82ORXWWkdtPcoWICqOa47xDdRy6lMIyCoO0Vo1ZHq4iEUrdDMtZCHV/wC61XdckS8EQHQDtVOCMqnPfmpJELLx2rhlb2nMfKVuVVW4kaYEEadlpCpHWmRv8+w8H3qR5kWZYnOGI+U+tXq2Qx6quB9alApgXnBFSLwPrSFbQeq1k64mZFOOgxmtYny4mc8gVlzRTT3JYlXiYfMC3T8K1pb3HFanUz3UNrdT2iTlwH+c4BUZwRjvj2pdEiuIFuoGnijtJGLkIgMrk8Yz0xjtVDUJ7ZBfl4BFlmKAD5hn1rRtYFto7WDYoXCzP+8OJCRwuR3qm2lodcU00rjbrU7e2ZktYCjBlRGD/Mnc4HYGqVnFcWizXLMhjnYjahyVz6+lR6rYypcrdLCxgYfPwQFc/wAP4Vb+3wzWSwxooWEFnDANj1Y/0FRF22FeztuU7nU4hcvceUhaLAdegPvWNdskrLIqGOVwTLzwx9h2FXY7WS4uZrhSjx78K7Dcqgd+f5VDMsEVmrvNljIyjjJOOp+laNmc30M0yyws6BV2sMFf60sKPcZWNSzn5doHJqW+WM3MZjXbG68c8n3ptndSafc/aEIB2kcj1pmcbX1LMCiztJbKaJhP543tnIXjgVf0qO3zdStvFzBEWgYDKq3qafaXjXIWTKbZJSzqF+6TxxU+maREqSTTs5i3lXQPtJAPcipcW2bSpu6vaxQv4nazW+d8ykBHyMHd61WsrqSGzuIVMf7wqCGGWI9q6G70+zmhuit26faI/MjSXPLj/ECsTSbPdI0xlEcsalo42XO5uwxRdBJe8rbCRXUguYQqosJbbjoCCehPpWzGIrW8uIryMMpTIYHco4/X61DYxJDBtkjyQyscjJwDk1r307XLSxW80ZNwvkQwGPJZOvXtz6VMl1D2TjG5zenQtqEl2r30dpHHEGO/o2Dwo71WtoLR9QcXk+235JbZuJPbitWPwvdJbJJJLGJpMkQjJIx79OawpP3d66g/KjEfXFCfQyd0ldEFtFLbTSNFNhASDgclfp/Sr02rmSNYpbYeYjE+YnBYHpke1QJcSG6VwF9lI4okwUBKEN/AfWtL33KUlaxdS6NxGtmTHiRgNxHKjvmrFtcR6WwgaSB4o2x8wOGz6EVigzWdxHIyckZBbuKfdxGNzNKfMjfDx4yFX/69Fo2sXaLjZbm5e6kt9JGrQyR2PWX95uZz6Z7VREjtDPHayNHG03mBP4kGMAbuvSm7rZoY5jMWccGMj5al8y0S6IXBXj5ieD6g/SocWhVKclrIktLd7hDBJJHGsfJaT7wrbnEGk2NuYooLyUTb3SddpKkEAZ9KxkVbm9nlQrvXAQbchv8AAe9Tt5V+phmZojA3zOhyWB9B6UkktTWnCPJzMvHVVu4mN3DB5SfP5aDAUAdBjrWgpXzUht1iOeMN8uDjt71U06PRrZS5iM2wEiOXjefoKzdUeS91WRtMh8pGG1VZunrtz2qJWk0kKbUHdlm2itYTKwuJxdpxApflsn7oHrj1rbg1DUo7SOy1F1hS5DNuhI8wsDwXOOFx2rAuba5tvs7yWjsJF3GQKfvD+taRvvtcME0UcUbxRiIhyTkjqT9fejnUQc4ve9y9ZwWkUxvLiR1WBfLQkg9euD2xTbi4jiiVkKSZkDJ5ZxluxYd6fqdqF09LIzZWJvMlVl2kFhwfpVMTQrfrEZACUCq0QA49vT61q5pFS0jdKxI4upJryB7gqJBkxNgluecY4znpXTSlbbyH+0SWk0ipiOQ7whUZ2kdjx2rjjZ6hBKxDKQWKrIeScdT+FXPEYujqME5LIsaKrOG3LkdNv4c0aJaCjNotao96blvLkNz9oOc4+Zh1LewFZ/8ApbRTPDLbhSMNsjIbb6HP8/etbRNYj86ZGSVptu1UCZUp3P8A9apbyD926ySbXmXdaonG/bngg+1Dehpe7vc5S60ua68yWGOeO4RQZIGX5VXthumKyYIXguxNchnVsh1DYyMcV1j3qvYXFiFaOaQgls5YL2H55NYd/EzTKk20yYx5hOOMd6HoZzitWtygxdnR0ZlVeGcDoPStCKW0sGd7NnF1EQBnoR1JH0qKzH2hLhZM+UnAXPVuwAps0DRoQFIkiAYnuuTjH51notCFFcqs9US26rEh80r5UyGWOVjlkfOTjvn271OurXZiSJvLMULlUuV+VgOvI70lhEJnjs51EsEkpWNxxuYDPB7cVYia0tNSkh8iOTymWJQw+XA53Z9c1VipU22jVF3ZXlo4l2rM4Pl3EbclgOhHbNS6PfC1sN10gkiJyibuFJ67vU1mazcaZqFrK0VqU1Uvn7SDgY9AB7cc0treeTp6fabcXcNu+8uoxkeje2aLOL0dy+dx0vdF64FzvlnaSJXj/dyRg8hc8fWsoyTeZxGZFGd209CelaMepLMyyWsYMjAnG3IBHXP9PpVq0UwFbj7VbF70kFZI+DjnGOx9KuDbCSjOzZlW+mzyLNduCxhTcxHRVpGgkWMS4+RwMOOg9s1pahK9lKRAoCXKZj2EsuG4IPfNT2WpRWbW+nmzV4wV8xc5XcOhx6Vpd3M+SJgTdBgdwQat2OoRxPNC8YbeAN4AJTFaxtdPmuri41GKRQzgL5PyoynjjFQN4dmfV7iDT3NxZ7F2SMB8rEZ2/XFDYuRxehNYzxMZo7hWaRf3iKBlTjv7VR+wXl5PM9qmdhyVDYAHp7mtyDTItItbl5JY3uymFOcjn+HI6Y/Ws6xa4uYmcSsjRZOMcYHUj6Vg5JM3Sc1aRiXUFwLdtxQAP5RQ8Fs/0HrVexWRL23zFvRGO5UJy6967aS1SWFYzcJHEy7w5Ib5u2R2yaxZfD2p2xZbNMzuvzlWBA45x6U09LJGUqLXw6mPqOmzu099YX1yjNJ8ltHMRtUDqRTre2YeZJemSaaRcDzG+dsj17Yqy+m3TFpLWKaNoyCQwzu9alguZ4rjy71EW5mU/Z224/DFOU5KPLcycGtTR8Oyw2FvKsduYohIFYs3zMcdaxdcuJdR1CVYroxq7hEj27cj61o2cedTMlwJB5T4KLypp91Da7pWEaPl9ygISYx/9eh1HyJE8tthsKXDX0sVvemOMxhgGPGQoGB9SO9U/td1DaRzzLbTru5EqZwT0AKnOc1cmgVn8uJMsAAWX7yg96qPY/6KIIyoRl2bzyxOecdwfepjU113LjF20FvY7HUbG3kvLe6hlwctbyf6sbvu89R3qb+zom/sJLecOkcbBPNO2RySe3SqosmSCO3WYgIu1T7+nua0wrwCDdGWYY+6o3RDvgelaQqk8l9yjpulPY2d0pjIJhdDgfxVyWq6VJpWnQvIG3yNjJ6dP512096y+Y8bSFmjLN5gxlgfQVzusmzuraKW+1BhmTBjiXJHHXmrVVt2aE6cVsZS+H78SRukDFOCSSBj9as2OhX66zayNHGEWdWJMy5xn0zWEVmvJ2MFg4hj6YVgSOxI9al0Wyf+3rF2sbxAs6MW8s4HP06VsmrGTRtanotzPqM7rNZgNNI3z3Kg4LE10PgLTZLHULp5JraQNCFxDMHI574riNR0S8ub+6ZLWc/vpCP3DfNlj0OK634caVe6dqN491aSQrJAApZcZO7pVX94TWhLPo2o/wDCZaterBvtpUk2OjBuSmACOoNcCY5bcrGyvHIoHyuCp/Wutu457f4h6nNsmjVhI6PgqD+76g965+38U6zFCqy3gvItv+ruo1lH6jNE7DSN+NS+peG9yg/uuT/wOpPEWmSX96xLjKSOV/OiHXraW58PtcaVEZpl+R4HMYT58fd6Y71p3m03c3zZ+duffNIIox9MjeymYSKeR1xWPfIW1i5l8shS33j9K6xCNyEHPWkeCORsSKDk+lIdtLFG/bHheTkcKP51neGlP2ssxP51tzWiTWLxEsFPBA6VUsLBrGfer7wex7UdAtqZWonGuzgDOWGa6iFv3MfH8Nc5e2c/9qyXHlnYzA8dq6C3kRo0UMMgUPcSJj1z6Co32llyufrTz1+o61Gx+ccimMaygDcpI9qaWI6j8qccbD9Kj3cUylsG9WPBHHvSE1nbB/aV24yG8rg0+yaRrKNnkLMeuaYFzNITzxVQXozMHUqsR5b1qYSK2CD15FFwKmpSiIoc4I68dag02+t7e7NwEUu0ZR12fLg/yqS/ZTKsbDO5evpVfT9Ps5rpI7jUfstvuzI7DGB7VhP4gZbWRJptqjC4JAPaknkPlYLcelR3j2dpqTLYSxyW6jh933vfmo9Vm00w250qee4YqTcvIu1Ubsqjv9aTg7nprMIyS5ilcakIIHjiG6Zu/ZaksLm3eJrhxcG/Z+W/gI/oasXXh9oYLO6l3rFcoHQsuAR3+tRy38cMSxWqDbnqvah+6rWOGVeUp866D5dUuULBSykis6VpEUSsM5PU1DfXksoG/Kt6g5zWeZdwIyT+NSoHTVx1SorM6GO9QgLIV3dip4q0o3AEHPuK5m2XzJ9u4AYyWPQVpW96tmn7w5Qg4781nOgnrE89q5rNEhOSoyKoPY3E9w0jPGiA/Kc80+S/EyfumA+XqTisq41WWRTFgbehwOtKjTktWNI24povNFv5geQLkmpmaNE+Zhxz1rkYFleUmJsOOg3cmrUttdAAyq2G6kmqlSV9wsa738VyjRxkjb0461Rut0MSuQQ/cZpyWtvFlftDISBkAcmrX2E9YWbcoyWc5DCmko7D2Ll7fMJWAMcx3na7DGcenerFhNAZFgYndKxOA2FJxweOnNZF2khvJEkjO0sWTsSM9a6DQ7GGSzWWWMEM5ETgjnA5B96ipJRi2aqbiJqNydklpkTbSpabphvTHf61mzyA2LZctKo2PhcDHakunWW2SOIMhDMzqR09velPlqnl/KS65bd/CP8AGpTsEZ666hN5tlpCwI0Q81fnbqQD6D196zMqkkJIyFIBFS20/kzIZB5scXKqRkEe9TmWS6u/MS3VxIMOQMAk9D9RWj3KaU9kUbljNcszYO1iQAOhNaWk6UL4RLIuYsFnYdfpTVhYrKF2DKZOerY7D3rVgtJbNYp7WZktXXDt1KOTwD6E0osiEW7sjkhtNNm8uFGZ2G024Byc9GzUBaeCPyCCG3ktnnGOlJqckttdslzOktwCFZoyG3DHABHp/WnXenOXZom2Qg54bOAAM/hzSZXkRreOyb2dWkDcLnCt9T2rRuUg08i5jkinimj8xXRgWXIyVI7EVmKE3vAmC20rux6/1qRdGlms/OtYQqKcbpUwWP1/lTjogUmkzcRI9Qt/PjAitIAruXGMn6/0qq8wluzfW6SNG7EFVXGF44H93kVVt9fDaSuitZkFAxmbdjcuev1FT2jSQMkNldPNGFO8t8oKn29ulOV2aJvSxZQtGhaC1kWZZGBjL5Qv7eikGo7vRFukJiQIWcjzFGQG/uMfX+dPtmaCeR2kzcRsXCjOfl7c8EVBbatPbTPfozRBmPmw7cCTPGCO9ToxTinvoUrBX0qe7truxR3GPMkYBvKH+eeKzNSaMzQNCG+z/dSQfxjPUCuq+0WM6b0tRCzqSqhieAeeD0z71iXd4IrZtkESGSYyWwUZ8uPP3cdj3q7sckuSy0ItM0xtTs7iVIneZTiFN2On3h7nHameW6adMk6GNHfCoV5J/wAK29Gghe3cyAfap3DpCrEEepGO5Gazdf8AtFvqJ+1vvSQCS3PcRH7opMlqPJdkdjNYQWbrc6dDO7rghiep7r6YrPmha2YFceXnK5XOKjc5bJP0HoKuRvJsRRjHGGbn6ijmZi23EZZTON20A5Hzd8YqzpjQQXjNM0hDKdy9x6YrTiht7rTLWytIYoL9JiwuF6tk/dPqAOcVj3DNHHJaSxq3zlSy/KwKnqM0WTLtyruaFzNDsh8n5mdizA/e9Ks21x5VzGUtvOkRCWVh1H9ay9InV73BT97EMx7hnPbBrV1gPb3FvHMFW7ILymM7Bgj5Rn2rGcLqzM3aRLqGrSGxfz5biOSXBQFcLxUNrqc4CS20UDEqVIKk59Ce1F9NJd6X5Ul6k0AlXc4XDbsencDmm2OdGtGuIDiV2It2cbgVPDMAfbipUVGPLFGs4uL5UjRtLg3Eckdwqyuf3ZwwBI652nrUTpJcoBEI5LdXCb1AVl9cDqeOxrOt/tZvPNlkggUrkO4AI+i9amt7sSSPDMBJG+QdpKnPqPendxNlOcI+9s9Dobq1uXnhuhPEAsWXR8qXUdB+lR2Wrql2y6hE8tuxKBIwNqsCCAR6U+KeaWOO5Ybre2QrGkvIxjjd34pLy4l/smO3ZF8yWPbKypjJ68mqi43uiWlvEzk1O5TV/tcbDyxIUjSM/ex29KhOr3V7qKwyxs0hffC3TZnqufSq0SCGzdbS487BJD7OASOQPrVrTr2KQrazjAJLIwHQgfmTWvQFsVZoLiS8kuJA6Hd+92nnaD0qnPL5t/GNpcqdpjzzjsSatX1207OkUhEIfC9ifr7+1UWmWG5G4gFV8sMP4vehJ31J8wnka3lDSk+YcOuMc59a1lDGxNxagtcIpeVXIPvx/Osq6SKa1DLldh5K96ntZI4oHypkKkDZ/fpW6hHfUtaTqEccIim+UMv7tejbgeee1XbS3sYEmuJnEkjo6rAr8oc/e9D9KjsrezuojcNhZlU+XFJ0B9Pes65tjbu05eNVlOAu/LDnrinruNye7FUgwtE67GBIy+cE9uR/KtGGZ4591uZDHEwklEqZJY/KWx6e1AhF3pjbJYTK2AqtznHXNa+lyiO7jezjSa6aBoZ0l+YLkctt68Y4+tJq6sgk2yhDaRyPbvBIbZpXZXfJHTocd8jtV8XjC6WPU40lsbcNHHPEuNx6jPdahtFI1eQWJE81uN8aTjAD45apY1s5Cv8ApRi37vtCsu8e3ucntVKyRVkkXbq5uHtIYYhBcTFAwjWPawB/hz3981Us7W5+03CzwlF3gM2clBjO046/Wo9RuPsItrNFEYQgiRjkYJztP0/rU9xqM95NNbSlYFA3q6jBkB6/N/nNRzX1NKcozWo22sRcS+Vf77fy2zhDuzzjIPYVpy6jb6RbSadArDB3ZH3iSO/aq1vHE5KG6d1liDK7Hay59c8E+1QyQPNqe5LP9ysflly2WZj7fSplzbJicWuljSguLA2X2Sx2R3E0q7xKeXJHLc+tF1qNrYMyRopQLsbbg7jnrnqKxvs0s17I1snzb9xkkXO0j+EDtVK8tjaq8F1dJIAd7Kq8hj6f1pKd2riU+jL+n6vb3DXCz2yRwS53Opyfxqa9fatpqEUxgCRxrtGSzY6H3yBWB9mgSQTTPsjIDOmTk+3FXJraNbcyQyHY+VUbtzIvY/jWqVxqTNkeJv7RtnUri6WT90QmN59MntTZY7l5Y2vLWO4gB80xKfmjbpjPb8OK5kljGjTxnzVYkMrHgdzkVqaVqjNaTSSh5cS7ZBGpbcp6HPtUtu9gdT+YvPEEaONJYthfMju/CdiDjqahCzHzjtG8nC+X1ceoNK5kkgkjSNvLYb3KLhfbnsadbl5FcRjzWVQxZTngelZMhxUnsRXKX/lMI/8AR0HHllsZHYnPU+9RF5ItxkuRhAHVtuMH0J7/AIVrwXUV1FLbXgDHI3yTDqvYL/dxWXcmxb7VK5mHkgvHuIOG/u+4PWmopq6YcsWrxIpZTeQfIFVFi3MZMjDZ7Y7H1pqTuLhFfDs4z5nmFvwzWel9LtEjGQRyDaWUfIATx+FRkSi5QzfJHGSy7ASh+ooV0zJ90bikCKVGkLNt6k8Zrm9T08S2SrJeQrmXdGCeh71s273TKZtqJFtwSoyapvbWk+nMlyuQpOMnoTVxqy6istwaWW3gEn9pOCBtVEfO4Y6kHpWfp8WoPqUMra3N5ccyZjkYjzQT0HrWlBZoYJoIyNjRhiRyWPYH8KTTNNDy2cqzCRYptxIHI9BVxqNbslwuzN1D7fE0zJdyZ8yTayznA+Y9vatnwFLdya1ffaZJJB5KYDMSM57ZqDVbG1kdwbi3QhmYCSUKASckn8a0PBNjJaXM8r3FtLG6BV+zvu5z3rpg22ZSVlYpPquoJ4z1e3F3KYIxIyxE5UYTPQ1zL61HNGrXmj2F1uHzMiGJv/Ha6q40mWHxJrOolonidJSdkoJUbOhHUGuBRzCq5bKEcr3qptolHXImjS3vh/NveQS7Q0CxuHUDf0bOD1rpotHl1Ca4eGJWO9s8471y0BT+1/Da4AJhBH/fZqH+3L2C/uhDr09sBM4C+UCB8xp6dQV+hvvaGGdkbcjDgg9qiAk3D7p9e1QR6mk8Akn1FLu553SHClvwqaE7gJM/Ke2elS32NEDSYXawYc+lG5TjBGc0iyZ3KM8HvRxluB9CKBAx/e8/dNIiR5XPfPagRrjoQc+tAjO5Sj5xnhqAJGQdVcimHeG7MB2pHZ1GSvQdjTDOu7nI470wAyY4ZSKTI7Gk3oTw4JI6ZpGAxyKY0MZFyzbeWGCfUVHFGsEQQdB0p5BA4Yio2Lj0NAys0TKLklfv8rSXQ3QQjB4delWNwHqKaxDdQMf1oFY9It/gudU0eO6vNUNrdOm+NFTKrkcbjXkWsaVfabqd1Y3Kq08EhRivRwOhX2rRu76/MODqN64P8JuW49utUo7lgCySSSMD8zSNnH4nrWcmkrdSdSjJpc9xJbxgrufrk/c+o7Cuu8LR6bY+ILOPVXiTToX3vuXKO3TOe4rEgupLab7VsUTsOHH8NVNQvry6i3zSBsDaFx1H0qFJCep1vj3xd4e1fzbWwS5DQNthkXHlkd8egrg4r+JUZmjHmHCqgHarNvpKPteQsBjO31q+mnWsLiTb8wXhadSqpPUaVjBli85FeNWB6MD2qaLS3Zk/dhkB+8p6ir9zHJDZ4SPcpyzMvQCqBvJntFdDsKna2G5IqU29iiS9S2tYWtkZlduWzz+FUZPltYuM8VFIXmcscsx596sLDLOkcSjLgdKtaILlQL5rYUEsT0qbyGgkBeMN/sg1o22nywwSNKAu4YDCoEmMExcqrjpluuKm/YBw1OK3jIjtkV+/tTI9TkabzPJ3/LgKOhPrVrdppZpjCGkxn5uAPwoW/E2YY2jjXHHlR/NU2W9gIY/MlnWeQJDt5yTxitBb63jLRDDnGeuAaqxx2MQaOV2dnH3mqhc3A2+WoyoPB6cUuVSA7A6NI1xLfT3ryhMpJlSPLPYD2rBk1Q6ZeMIIsorMhO7gnpkYrsbzUoZhLbSOquo2RyZPzfNkk479Bg1wepop1CeWNt4MhIwMD8u1Qlzu7NpJNaE+nayLaG6tZYmaO4Ch3PLJtOcg9s96ivJ12jarEYzu3A7v/rVUjUSzF2IGBk57+1NkJ8zcrFl6dOBWnKtyLWRaS6Ekg2QOQi4ODVmTxA6blhhKIwCsgxggVnWZZi8QGAecjrx2pGJQsyncoHU/yp2RXM0ixbapOkmCpfP3R1wa1IdaVFf7XFM0jMD+7IA3Dpkeorn0VcqQxXGPmHrVmS6SXHmZVlbJ9T70OKaBSdrEst/HJds0cbZY5OcCrJ1jykVI0eOMgB8tySOx9qxt+6bMeW/DJqzabbyQqc8AsQe9HKhLU1BqNs9sS1u4XPJDYJ57Vfm8W+bawwmDaEj8o4Iyyc8f/XrAkljcr5abdq4ziqq7RIoxgH15NTyp6BrsbVtqVmt680kEiTtgI4b5duMEH601dVMMmUt3WXcfmVsbR3HpVCS3R23RsVVRkgjhTSokjrgsueOG7j2ptIFfZdDUuvEMpnZ4InVCoUDPbvn/ABq5Z+IPN0h4JrRJsSBkkJAZSO3uK56WB3Yxx/NGn3sH+VEIS2l/es6qT8gPQketHKtinJt+puJ4kEQ8yG3Bd3+Y5ByKh1DWLe8VGW1IKD5iWGSfb2rFAdnbaQc9B0/KhQd3OAoHJPeiy2Bzk9zVGqwWkUcltBKlwXzneNoGPzyam1TXotZhtpGtGjuYIwj7CNrAdMDtxWK7rKy7wOBgCkj3xjzEIyTt20WQObasXrq6tA0ZhhkVdmDuIyT60r6rCbdYfLIkJyXyADjpVARhyrPnYc8Z6UrhATHwV28GnyoEkzWtdStY/LkmtnaWOYMSJdvyjtx6+tQTapDLMxlhkKByUAb7oJzisdyeuQSfSpVjDwgs23AyD61PKjO3RG5FrEKziW2tnXAyenB9TUd34iN7hZofnXIyCPn9M1kOkluUBY7ZOTQ0AO4H5COdv9afKjS91oag1Le8Zt4pBxl13jg98Vfk8Ssh8iS0OVA+VsYA9PaufWTygQ6segyo9f61I8MjReaxLlQdzdyB3NTKnFhJuzaNsaxY3W7zbF7fYh2yQtk7vfNaEWr2cUTEWTSDBO7I3jj1/WueFsUtmYMuwDJOfve2KdIzRPuYFQV3bc9PTNS4xitRKTUdTornxfFcQQwyWcpgSER/u2CE+pPv71M/jaCzuLgWtg5iuIlWTzHBAA9umfeuPIV4gEcMygAE+nWoZd0nJkBx0HQCtOVIbkzYfWoJcsYJxGh3oiEAdepqkmsHyZP9Yu9sko3Y1B5oCfKp4646Z/wqkc/NtGO5HahJEtmn/aseZPMhYk4APHHarNt4ggt3hf7ISYeQeCSc/oOKwVcjDAZbHPenkorIW79aqwk2tjau/EHnSTSLBsWR9+1MYBNRNrAdlIt2TY2Qd3IHpWckqBlLAEelIZ1Zy+ACe3rSsh8z3Nr/AISSPCK1mynIIZWwDUVxqNlNcyu8M53dMMODWWYGZYwpJ74FM2tCdrgcnnPakopA2+psW+sW9s7lIpSnPyhhxkdRWjZa/bQXcV7HHPv4DMHAfaOxNc1FasIWlYsFJ4I9Kna3cwMytlRg57U7IE2dWPFUNvPI4tptkrAvhlyR9aQeJbK4mEn2SRJCRk7hgkd/riuR81lEmSM9mpEcxIG3bmJyB70rJF+0kjun8S6fLaSR3NhK7R58phKCMdgfpWRF4sexBgSAqmPvBgTz1BPcfyrnhKdyhwBvFSlfKZWBVmXoGPrU8iu2TzPU6JvEcFy6pLaSSMqkZdhy309Olaj+LUTSba0S0dbyFdq3CkYYdTuHr6GuDbAuPMRD5bDayk9D7VfWVY1G3cQV+bOMZpxioqyNY1pJWOltfFCw3r3Rjn3S8NDvBU8Y5NZ914jsrhmiaynLK2YiZB09CayA6iUBzlVbkjvUc9vJGAcAiQAjA5IqeWL1Icna6N+TWvNhh2RzRIjbWJccjuPpTT4gt7tSY7KYTopw6PgY9SPSuen8yOIEMfLU8qOo9c01LxY0wo+82c46U1TT1FzM6C38QIsokljk8wJtHzDaPUAVr2PjO10qK4is7GZUlILqzqRnv+dcTL+8JcZJB6tTi8ZCgEkgYYg9/Wm4K9yudrY6K78TbrIpDFLC5UKcONrHPXilt/FMdvAsLWz8LgtG+Oe9cuyH5libfgZyKiSRmG1c8jFJRtsRztM6lvEguEul8oiIkbFcg7PYGqk/iDYYZ5ICzqcEZHA9KybYPEjBPvMcMT2qJYJS7HAIA/i7+1PliF2b6eKBDbFLdJFR/mdSQQfwpLfxcLeFY/JIUtngg5Hpiuckj8qQJvzn26UjQ4VcKeTxRyRsTdnUxeKYY7k4t5vKbJKlx1qleeKJYI/KtYPKUybnRgGzWSy+RgsAXA6dhTHX7V5YbqTkURhFO4XZ0KeJrd4QiW8iOgL+Zv8AvE9jRF4ifzEkhtjGFIMrFgDL6CsbyEOCyghDwo4H405ZIcDJwoPTrTcY9g1L+oX1pqLs7wyRMSWdQwwcmtHwn4gi0qadfs7vHgBQrD1rn3UMgZPunjOKks1jjkbaCWI5Bq46ClqbR1y1/wCEh1G9Nm+2UOdu4Z5XFcqbuLJYRsCenPSrzrE11KfPwSrDaV6cetZv2PIxHcQP/wACx/OrepFkdba+LGtZNJgS2Roo0G4Ois2d38J6isK8vke9YrGyrJKxIJGeSaattL9ptG25VFAJBzjmqs4/0lP9803tYI6Fg3MKsCIX49xTv7RKtuQSr9HquwxTQvGaixRpQ63eCRUjd+Tj5ua0o9au02lkVm71hWag30IPQvW/5IJ6UagTf8JJHnbLbyKfVanh1qxfH7/af9oYrMe0VucdajksFI+7TuwOiFzDKMrOjfRqkYZ5wDXHvYlT8uR9KA15D/q55AB707isdQY0L58sfUU5h2DH8a52PU9Ri6lZF77hVga+6r+9tGHup4ppodjWbcB2NRMx/umqCa9ZycMWQj1FTx31vIPlmTntmncCfepppIak3BsYwfpThCXk2rwcd+KTaW4GVqow8A3FQSc81BBN5LK6puXHIPereqR+XJb7mU/McgnioRZ26P5plIyucR8jNZzkmJkkV49w52wrlenHSpvtEWCswTeDyfWoomZc4EO3qB3IqhqEwkdMR8gckVkkmxGhNNHNbeZFJtdOgzUNrPKEWeRt0fQ59ayLVx5o8xjtBzj1raeGG6jXEoRM8BT+dU1YCFtXaQSRShHH91V4PtWU1tLdzsyx+VgcqRgCtS4jhtbjzIZ0i3dFIzgVFNrE7ptLROwGN+3k015FGYjNG2V7VpWbMbuMgZY54BxWe4uDB5piPlk/eHelG77PGVJ3eoPNX0Eal1fGNmWedgy8CIDI/OsyOWAy5k3EY61IsIbaZBubsCf51BLAVkZUG7jJwOBUpATiNJxs89VXHcVq2kMNhCwE4Zm6AL1/GsFomjXeQQKniuESL5lY9/lPIpNXEXpLOKcnyJPmBztboDQbP90TdRggd425FVpCr2rSQGQ/3ietQQ3ssZHOVHUEZosxnXXcjrdySSuDiU7W4K7T6e9c/PaMlxOJ94+cn5uDz0ro7LQRPrN3BcXBktox5gZAAzEngc8Vnas8bXs2+ZnxKdokA3D6+9TFK2h0ci5bmEwjVSnORwc10HgbwofGHiuDSIZnii8t3muETOxAOuD3JIH41h7NwEcgJ7jnofWvafhLYx+FvAOueMbpfnlRlgJGCUTpj/ec/oKqJltsed/EbwE3gDVbW1huZbq2uYjJHO6hfmBwy8enB/GuKdcAAtgEda+hfEoX4jfBW21jIe/04+ZIxTnK8Sce4w35V4LcQRxM5C8cELnsabFYqEnYoBOF6f40+WUfZ9ygbyOSRXY+A/hvrHjmSSW2aO006Jtsl1KpIJ67UH8RH5Cu01L4FA28yaN4ktL6+RSRayKEyQOmQxwfqKLMCD4neCfD/hjwZoup6RZG2uriRFlcTO28GMkjBJHWvIFyTlRhh719B/HBRb/D7QYrhP3izomz/aERzXEaX8HbvXfAln4i0u/M97c422ZhCrzJtJL7uABk9O1NrUDgJEayiCuo8xjuGapSF5GUxxkH0HPNe32vwNW5hjtb7xfam+QY8mGEPt9uWB/Sufm+D3iqPxMujRRWz25TzDqHIiCZxz3Df7P9KmzQ27s86a8V4TEoaEoPu55JpFunW3OACFOQv9K9eT4AQXAcWXjK3lu1BPlrACAfchycfhXlPiTw7qPhXXLjStTjCXEI37kOUdT0ZT6Gm0DdzvfEXw4tND+HWn+JYda866nWNmhIGyTeMlVxzkf0NeeZkZtzhTnnaTyDXceJfhv/AMI54B0zxKdYe5+1GEfZmh2hPMUtwdx6Y9KzPCPgbVPGeotBpsSxxQgGa7mJ2KD0B9T7Ciw00jlnLrbby7EDhfb8adFtmXBG9sYSvaF+BViwa1i8XW8l3gjyPJXr9A+f0rzHxN4S1fwRrK2GoQodyl4ZkJMcg7kH+nWhoWhgPbsjB2xtIBx35qV0jEZ/ebSpGEPUiu38G/CzV/Glr/ab3Cadpqkj7TMMmTHXavHA9SQK6W4+Av2q1kOjeLrW9uEGfLaIBfoSrNj8qLDuuh4+pYyKm9QrNgbui5PWvRfiL8OrLwTp2l3VrqpvWuiVdWVQTxneuO3/ANauC1DSr7RtWl0vUYDb3cUgjkjbnHPXPcYOc967j4i/D/8A4QGz02f+15L4XZaPa0OzYFAPHzH1oFc85VTK56cdcnFTAt91iMA5+ldF4K8D614zv5I9MjRYIyPOupv9XHnse5PsK9KHwLtTm2XxdbvegYMPkL19Pv5/SiwKy3PGv9ZBh2ymclupJp+I1jLALzgYPUVseMfCup+C9TWy1CHAkX91NHzHMO+0+3oea6Xwt8NbjxX4Bl161vGN1FI6RWQgB8xl4A3buM59KNR30sef7N5dsYQjp6n2p8crrD5WdysCoVq9as/gWSIU1TxTa2d8wBNrFGHwT25YE/lXFeOfh9qfga8hW6dLmyuWIguogRyOdrDsaLMHK5z8UmxBHtO0clT1qKeUtI7yj5+h44ArovB3gbWPGWoSQ6dhLVMNcXUpOyM+g9T7V6E/wOtLjdBbeL7d7wZxF5KnB9Dh8/pUuL6CvbY8XS1IwQp2sAwyccVCygKUyAwPHoBXVeJ/DOo+ENUFhrEQLMuYZYyWR17kH+lc5cbHdNu4LgBcimgv2IgHWTYrFwecetR3B4KqQCDyBW94d8Iax4t1r+zdOjywXdLIxwkS9Msf85r0YfASyi2W914ztob4j/VCFTz6DLgn8qa1QXueKxqAGIJ4HUGpzGgjUcu74OD1Fdb4x+HOp+B76BL3yrm1uCRDcx5CuRztIPQ1peD/AIXP4u8LahrMWoSRXNozrHapAHMrKu4DO4YyeKdhdDz5Y1UsCfmHTJ4pYthHz4bn7vtXrelfAqZ7SJte8R2mmXkwDC1VBIy57Elhz9M1znjj4X6n4EeK7kmS/wBOmby1nRdhRuwYds9uaLAcT8ysW9+PahgCcZPI5zW54Y8K6j4v1f8AsvS4wZAN7yv9yJfVj/nNenyfAW3hjET+K4FvGXiF4QAT/wB9Z/SiwFDTvCGh3XwHuPEUlqx1OGCRkmEzgAq+B8ucdPavKBI0uI1zzycivoq70C88L/ALVtIvAvn28EoJQ5DAvkEfUGvnlJHR9+MBlIPvSYy74c0lNc8TafpbTPEt1OsTSKuSgPfFexTfBTw7pcoS68W/Z3cZCzrEpI9QCa8q8ALj4i6ESxLfbY+fXnpXdftAhl8VabIVBjNnt3f3TvNOwrl//hSOi3+5dJ8YQXV0oysZWNwB77GzivNfE/hS+8K6v9h1NRFKBviZPmWVfUH0/lWLp11caZe22o6e7wXML70lRsHIPT8a91+O0aXPg7QdUkj2XizjHYqGjJYfmBS0GeErFL80ki7FU/IM9T6fWo0k3bFbgE8emfeut8FeAdY8czObArDp8JxJdXAO0N6KP4j/AJNdvL8CYp0lXS/F1tPdqvEJiGAfchiR+VK3YL9jyR5IoNsg+fJ+ZcYwaPOkYqs0hG0YUD0p+r6JfaBqVzpmqKbe+t2+aPqGHZge4I6Guv8ABPwq1nxdaLqUs6afpXJS4mXLSY6lV9PckClZ9AUmjk92xGOANwPHqKhiheRyJERkwMgcHHqK9cm+CDS28r6N4ptL+dOfKaML+G5WOPxFee23h66u/Gln4fvlexu3uEtpGZdxQk9cZ59aLW3KckzG2bC1u2dobj1x70mDazMrBWYDDe1eun4B3y6z5Ka2rWAh3SXUkGGDZPyqu7njuSKzIvhejfEQ+FTrHmJ9j+1rd+QD3xt27v1zVWYrnmhZi28JtXpkCpC0SkrhQT04/WtXxHpB8NeJL3RhcNci0fy1lZNu8YB6ZOOtbHw++HSePnv2OqtY/ZCnSASbw2f9oYxilyhcpeC/D0HivxbbaPc6h9mhkR5BImNxK/wjPGT/AEpvjfQbXwr4mvNMjvjdiIKVbaBjIzg47ioPBnhL/hKfGsmgfbmtNhmxcLHuPye2R1+tdBH8NbCTxvrHhy/8TJZpYxIy3c8ajzSwUkYLDpu9T0p2Fc5/VvAmvaZoVvrt7apDp9wE2zCZGzuGV+UHPSufijXYV3iTHIYV9S+JfCmnap8PNO0S51yG1tYBCEvXVdsm1SBwWA569a8c0b4d2OqePL7w1aaupjt4/MS+jiDiThTwN2P4sde1DWoHAkho5GXJKkHk5qnPIyRqAercYr2S3+Clz9pvV1LVrbTrFZmjgmkUb5wP49u7Cg/Ws7xX8DNS03Sf7S0TUl1eOP53iWPa5X1TBIb6U7EnmJWbzj5W7DcMPanw+VHIse1SzsFYivVtM+CFzLZxS694gttJllG5LbAdsf7RLDn2GayPGPwj1Hwdbx6rDdx6hp4dRJKqFXjz0JGSMZ7g0JAzzaS6kDCMcKGPArQ0aVpZJdw6Yp1hpk+t6rBY6dp5ubud9qIGPJ7n2A7mvXtN+ByWMCnVPEVnZXkoz5Mabh+bMCfyq9LiPGSD/aN4c9m/lWWy4A4r0vxx8O9S8GO11Mi3NjPuVbyInAbHR17E9u1N8G/C1vGfg6+1uHUpIp7ZpEjtVtw5lZVBAzuGMk46UMEcPH/x9WQ/2R/Omz/8fUf++a9e0v4HOYrKXW/EVtp18UBFoqhyPYksMn6Vy3xA+G2p+CJ7W6kmS806aUotwi7SjHnDDtnnFAIx/D/hTWPFtxNa6NbLPNCgkcNKqYXOOrEd6y720n06/ubK5QJcW8jRSqCDtZTgjI6819F/CzwZpnhy+uL6y8RwanLc2qB4I1UGIZBycMfp0rz34meCNM0o6pr0HiSC7upr4s1gqruQu5yMhifl+lIZ5pZj/S4v96unjxnHTiuash/pkOP74rp4sckjmgQbeMY70rIMdO9O/wAaVm5/GmIgS1edZWjTcI13Mc9BULQg1N8yuWRyAy7WHrTjg9+aNBq5FDaGYbUXPHWrbQqAsMkYIHUFcinIksUYPmL06CpILhnVwCA2OARWUm+haSRQTRtNWWZpdnzdO+PwpI9N020fPlxzB+gzyKkieEF0nJLk8g9DntWa88IusWsZBB5YjOPpWbuU3ZG9a6VaW6vLbA7m7FuF/CpLiFWVRK+7A+bacVUjn8yAjDqpPDYxVxbmOEpD5JlOMlu1Z3ZSt0OR1VZJLpcpmAnamzvTh9mtM5aXfj7hNa+uTkJbpFEqSF8qwXGKxPLLrI0p818cKB0/Gtk7xuYzSTLMbJO3nZWMDjrwabPIjh9qAgY4xzVWVY0tVWQbc9Aw5FSJbr5amC43yHHygYxQkSUHi2yEgAHHIqsd+dwJ4q3cxGOViG384JFBiYRKyg8nGMVoUVHkeTBcnjgVJE0SNkgOaJFk3bZFx68U1YJGLbUJxQBanm3BEQnYF4GeM1DkiFeOQas2NmtxFIzMdynaFHrTI4JHkMQAEgJGGNCshEMc21skfWri6hwwJjiX0C8mqlxbyKfugc8kGqrq5fGCT7UWTAllzkkE7T0zTrWBZsh5kTHr3q1YJG0sazrvJ6q3AArq4LCz8pJEs4eeehzTSk9ikoW96VvkcnbGe3DiJ8oDyCODUtpYS30pWKMO3dR3rp7mGGSTP2eNx6lTms59KuILeTUYILhYo5Meaq/J+frQ4tblNQteMr/I3LXUbeCa5V4maRmwnmD5Vrl7u4jS+nkiZZAWON3f/wCvWyJomu7hNjyR5YIx4Y+59fpXM3MRm1CeOGPCoxIU8bRWMUr6FzXLsT6Zby3OoQwQxGW5uJBFGhOcsxxXtXxauLfw34J0bwhaFlQoDJ5Y52IO/wDvNk/hXH/A7w42q+OTqUq7rbS4zJz/AM9W4Ufh8x/AV12s/HaSz12/s7PRba5trWZolnecguFOM4APfNaKyRkjP+ButRtfal4Xuo28i8gMqK4OCQNrr+KkflXk3i/TG8Na7qWivu861uSI3I6x9VP4givY4Pj3cmRWm0C2jjVl8xxcHKqTyR8vJxWb+0B4djlutM8T2uDFdxfZ5XUcEgbkb8QSPwFUrA7o3fGd7J4D+Buj6bpTtDPeJFA0sfyt86l5Gz6nkZ96+fra+l025jvbW4lgvIm3xzRnDKw75r6B+Ilq3iv4K6JqmnhpUtRDNIqjJChCjfkev0NeDLbox+zRxGa5c7EAGdxPQACh6Ake6fHl5rr4eeH52bMj3Mbuw9TE2au6Td3mnfs1rcWkzW9ytmwWReCuZCCR6HBNJ8ZYZE8CeHo3QK0c6Bww+6RER/Omvkfs0yZbcfspyf8AtrQHS54OytbSJd2s0iXUbeYsynDZHOc9c19CfFjXdQtvhVprw3DxTai0Ec8kZwxBQswGPUivnGZ9lrg91O3nFe8/GQt/wqTw6Rw3m2//AKJaktgbPF/Cd1PpvjbR57KVopBeRLuU4yCwBU+oI7V6l+0VbJ/a2j3ABEjW0iMexAYEfzNeS+G/+Rr0fPX7bD/6GK9e/aMDG90TH3fJlz+Yo6AjS+KGT8B9APUhrQ/+QzSfBa7h1L4eaxoFreLaay7SlXJ+YB1wjjucY/DFL8TwT8B/D4H960/9FmvNdO8Aa/J4K/4TTTbuJYoFaUR2zsJ02ttbp34z16UwE1P4a+N/DtyLl9KuWeFt63dk3mAEH7wK/MPyqx42+JF/4y0m0stR0yCC4s5CfMRm3Z24III79fwp+i/GfxlpIjaW/TUYQcmK7QEsP98YNdt8b9K0658LaR4rjgFlfXDRrKu3DOrpuww7lfXr1pBc2YbB/HnwLsNK8OXkcV1DDFHPCX25ZB80bemTzz1ryyw0Txl8Ntbi1mTSLmHyGy7IN0Uq91ZlyNpqXWfCXir4c6dY6/BqwjguWVPOsZGBGVypbjGD710PgT4weJp/EumaNqkkWp297KsDExBZI88ZyPvepyKAOH8Y+MD418QW2qXWnwWk6qkR8hy28BsgnPfnFeoftF5GkeHCOgmlP/ji1zvxe8Padofj62k0+GOBLyBZ5IkUBQ+/BwO2cZro/wBorb/Y/h7d/wA9ZcD/AICtAi1fzv8AD/8AZ+sjpjeVeX8ce6deGDTDczfULwPwrwW3nljk8/dIsu7eswYht3Zs9c17t4mhfxh+zxp0+lr5rWUULyRLy37obHGPUdfpXgJkV0SPOTjI9qGCPoHV5z4//Z9OqXwB1CxQyeaw5LxNtY/8CXP50/4ZX0+l/AnVb2zYJNbtdyQsRnBA4NMlhPg39nKW21IFLm8iZVibghpmyF/BTn8Ki8B5X9njW8nd8t3/ACpjPC5Lme8le/uZnmuSd7yyMS7H13dc17949uHvfgRo93dP5k7i1ZpH6kkYJ+tfO24BMZP3flAr3zx5kfs56L2O20pCLPweurbU/h5q/h+xvUttVLy4bOGw6gK474HTjpXmuo/Dvxp4YvDejS7lnibzBd2R8zBB4b5ef0plh4D8QReBx40029h+zxI0gEEjLOgVtrYwOox69Kt6D8afFulGM3F+mo26n5o7pAWYf7wwc0Feg3xf8Sbvxrp1paalp1tbTWchJlRm39MEYPTPH5VxaKFuFYE8MCAe9e1fHDR7F9I0bxLa2q29/dSCOUBQC6shb5vUjGM+9eG7pJWADYYdAf8AGkw0seieD/G+vaIbnS/DmnwXdxfPlSI2aU4GOMdh159amt/hP45unN3c6Wkssg3ZubtN+49zznNdl8HbJNJ+HGteIbSFbrVT5uwbcnEa5VB3wTz715BqHjrxFrVz51zrl/5rH5VjmZB9AqkD8KXwjU3Fntvj6y1G3+AccWvBX1S0WHzDuDYcPtByOp2nrUHwQuGtvhxrVxF9+KeV13c8iMEUnimHULb9m2GPVBN9uEEJlE7EvkyA/NnnOCKg+CZ3fCzxAc/8tZuf+2Qq+pNzw6/u7jWb+a7u7qS4u5m3vLKcsxz29B7dq94vZX1D9mUTX0jTypariRzuOVm2qc+oAxmvnkFe+M8kkfyr6BHlt+y4cHCG16nt+/pIB/wzMXhX4Pav4mjQNcyCWUNjOQnyoPpnP514dc6nc32qST3Fw800h3tLIcsW6nmvbfh3jxV8DdY0K02i7i8+ER9eW+dPzJxXz3IJI5SkymORGKsrcFSOoNMOax9H/wBoXep/s3X9xdzPNMLSRA7nLFVfAye/FfP5YkD24r3ixt57L9mW9SdHRzayuodcEgvkH8a8FV1RgZM4680AdH4BKn4g6CP4vtsfP417n8R/B/h3xFrNtPrHicaVKlvsWEvGN67ic/NXhXgFs/EPQTwP9Nj6fWu2/aCKjxjpu7H/AB49/wDfNMR13hj4WeC9Jhk1tdSl12CzLS4Uq6KVGfup94jrivLfih8Qn8dalBHaRvBpltkQI/3nJ6u31447Vq/BbxgmheKf7IuZNtjqhEYz0Sb+E/j938qyviz4O/4RLxc8lvGRp98xuLbA4U5+dPwPT2IpAeueKNG1vQ/hPpvh3wnY3EtxKiR3D22AyqV3Oc5GCx4z715Do/gfx9oesWmp2Hh7UIJ4JAwZdozg8g/NyD3r2Px14k1+P4b6X4l8KXIWIIklztjWQ+Wy4zz/AHW6144/xn8chNy6wh9vs8f+FFgPRvjdokep33hWcQFLi9uBZSHoVViDgn1GWqH466rLo+k6N4Y05vs9lJGWkRDjciYVV+nXI+lee654z8bHUtCk8XCaO2huIr6BZbYR7lyOeBzxniu3/aEsJrlNA1+2/eWOxomlXkLuwyH6HmhoLnl3hrX7rw14isNTsnKCCUGULx5qfxK3qMZr0C98XaZ4x+LvhfU9Os5rdhcwxTebjLkPwRg+hxXlmlWFzrepW+lWUZe6vJVijGM4yeSfYdTXe2/gy68D/FTwpp17e211PLdwy/uAcIPMwM59cGpsx31Oz+NuualF4i03SLe8eG1a2Nw0SttEjbiOT34HSue+ClwLn4lvIFbmzl5Zs916VN+0DM8HjPS5UIwtjzn/AHzWb8CbpG+I6qSAZLSbaCec/KcfkDT6juuUx/iNclPirr6McJ9oH4HYteifs+bRP4iVVYYMOd3/AAKvNPivDLbfFTXPNQp5kyyJu/iUouCPavTf2eIbk22uXTxOIHaKNJSOHIDZA9cZFPqI5/4TrGfi9Ns3fIboEkY5yawfi8kJ+JutmSUKcxcEf9MlrY+EUrf8Llu4yThjdMB+Jrn/AIxc/FHXPYxf+ikoFc9N+JKI/wAC9BHmKq7rTDN0/wBWa5n4JKE+IWwHObB2OOnVa6L4ljd8BtAx0zZ5PYfuzXM/A/P/AAseTLZ/4l7DA6DlaAMr4s6hd33j7V4buZ5IbZhFBGeVRcA8D613f7PN/PNYa3YmV2toHieONjkIWDbsegOBxXnPxOd1+IHiQhiNs649vlFd3+zjLJKPEJkYtgwYz/wOnYVzyLxZq97rfim9vb6RpZXndRkkhFDEBR6AAV7j8PJpdU+A+qw3sjzLEtzEm9iSqgZAyfQnivAtQuZhq15++P8Ax8SYH/AzXvnwwdpPghrJdsnddD/xwUAZ/wAANISOw1rxA0JluA32eAY5wF3MB7kkD8K4+fwl8Qdc1u+1TV9Bv5J7h9w37SFGeFHPAA4rufgJqj3fhjW9JjnRL6KTzYuOQHTAb3wwrjovif8AEGz1G90/U9SEd1ayeXJG1sgII/DpT6i6Ho+gaVrmo/CLXND8TWc8M0STJbNccsUC7kPH908fhWX8FLyWx+Eet3sJUywS3EqbhxuWIEZ/EVxafEb4jahp2p3cVxJNptrmOeZLRCqZHQnH/wCquw+Es5k+DHiRyiDabrhRwf3IoYzxG5v7rVtZgvr+d7i6mAeSWQ5JJJP4V7jqNzLq37MiXd+xnnSEEO5ycpOVU/XAFeEQ3AM9oPIjyYwQQDxXuJ/5NW/7d2/9KDQwRifs7nPizWmwBmyXp/v15/4vA/4TfxB/2Erj/wBGNXffs6Ef8JXrHP8Ay5L/AOh1534ycp488QA5H/Eyn6/9dDU3KKdnn7bCBn71dOinGd5zXLWLg3sIU87q6hOMiqRLAlx/EMZ9KMvn+Hrxmkbvj1oZvmqhENxcm3h8xk3DOMKarRarHNIV8t1Oe44qLUJd1oxz0aqtmYXdfMz1ziok7MpG3FcHeEXOSOatRyQRklgd+ex61gPgTsVdlVjj5etX48MqiKVWkHY8E1Dd9BpiXSL9tzFlQTnOeKuLEkT+YHG4jriqflfKwuI8xk8EnOKsK0cMYSPIRT35rKWo2W0jlbzFUkKy8MRU8ULquGlVuOMUywzuO6cMSvQDj61Vu7pEkYHseMd6jXYcdDJ1dLv7VHE5dULfKWPeoBalcokhZhywQ803ULxZ54mLEKrcr/WrGmtZmQuQS2CTnpitXdRIk7sryQm7baPkjj656mlib7OW3xkxngYq3Ldx72SJF2t6VB5Y2ZfJUckA07iKsdwkNyX8rKDkI9SvfKZ/NjjjQf3e1Nu4rcpmDeSBk76z442foM+3eqW1wuXZ75rpPL2KMnsOtWrK0+0xyBQQ0cZYt9O1UYTsPlyx45+U45Bre0/i1kRAGkZgAjdwfakwb0Me2mmj83ytoBP3j1BpbAkXwMh3nJyT61o3FsllcuLqPZG7DapPy+/NUbBrZdUDXABtyx4H6U9LPQV2XtQt4mTCbOPQcmsG4iVQCjfNnhgea6i5a3mkK2kJlPY7xj86xrzStR2tM0EaRJ8xCyKSKinca1GxW5j2tIm0no5Nb9tcgIAt3EPfmsGy1GxRx9silmj2nCpIYzn1yK24J/Dsmm+d9sninH/Lu1y3P0reKdyue3QurJcyIzxTxyKM55NQ3TGzs5PMuWbeuWjDnaPwqlHqukKCB5pB67pGNYuo3n2m7xExZGOASKNtSnUcla1jRsdTkju/OZRmKYk4OCwz09qo397GNWuprePy45SSqsc4GeM+pFdH4WsrF4pnu7bzXnuHjV2Hyxgf1Oe9Ymuxn+07qGUBGSQjldpU54GKx5483KkNt2Wp1/gz4kp4O8L3ekwaQ8t9es7/AG0zBeSMKdu3+H61w8sfy72bCKQZPc9z9aQlba1CRy5m68jn6CgyRrEojGfKHmOz8nPpQ2SJ5QdgqSgIVJGRnNd9N8R4dW+GcPhbUNLeZoEWNb3zgNhQ5Vtu3sOOted3DKsqvEW2MN2W/iNQCVmHljIVjnHrQr9A6npHgP4o3Hg1X06e0+2aO7EmHOHiJ67c8HPcGujuPil4Q0xG1Dw/4Mji1VyRHLNDHGEPr8uT+WM147GwZVOz5wepON31qR4hI4lkY7QCTg8ewpuXRA0d/wCLvim3jPRLHTrnTDaywSeZLOJtwdtpBwuBjJOepqOL4jxv8LZPB40vJEfkrctcYDfNuzt2/wBa4F8NHi3+Z93Ge/tTU+RfKlGXHzcL0PvSb7CHTG2aBU8llyMZ7L7+9dr42+JI8VeEdP0NNKa3+wvGxnM4bzNiFfu7RjOc9a4d1DsPmy4XAVuij1phRgg5DDqeKE7CuGlXQs9asLwoX+z3CTFc43bTnFdl8SviEnjyezZNOay+yI6sPOEm7dj2GOlcMw2TgAY56VMfl6AAtzgc4zVXA7vxL8TI/EngHT/DQ0p7c2RhP2gz7g+xSv3doxnPrVT4ffEvUvA0k9sIVvtLmfdJau20q3dkPYnuDwa4/wAoI24Enk4AFJGgmZplPHQBhkmjm0uB7OPiZ8N4rr7angZhe58wN9nhxu9c5/XFcH47+IOoePNRgNzEttY27f6Paod2M9WY92xXKLIvmbEXfxyc4FOSTdcoZNvB4HUijmA9J8IfF6TSNH/4R/xDpa6vpSqY0zguif3SG4YDt0rah+LPgTQS134f8FGK/wBpVJDHHHjP+0CSB9K8Xmz5zBBtwTzRG7faoRKAE3jdkcAZ5/Cm2wNvxJ4ov/FOutrGqOizErhF4VFByFUeldB8RPiUnxAtdMiTSWsvsLu5JnEm7cAP7ox0rlvEaRvqaJFhVVBkj7pzz1rKSMecNshZevA61Kegjs/APxH1XwJcSxxQC702dt0to7Y5/vK3Y/oa7YfFf4cxXB1SLwOw1FW3hvIhHznvnP64rxp5d0TbTx1GKpkDZnPzZ5WnFjOu8dfEPVvHmopLdqtvZQZ+z2cbZCZ6kn+JvetXw98T00L4dX3hJtIaZroTD7SJwoXzB/d284+tecHIb3NO3c88kVQE2RnAPbpXoWu/E1da+HFj4TXSWha0EI+1GcMG8v8A2dvGfrXnO/Izk59qbvxnB60gPQPh98UdQ8DtLZyW63ukzMXe2ZsFGPUqe2e4PFdinxT+GcNz9th8DMt6reYp+zwgB/UHPH1xXhmT1pC3NMdzvPHPxB1Px7qETzIttZw5FvbRtnaT1JPdj0rkRkP6sjYK+hqtHPJEwaN8MvRhSxOxkZtxyeSfWps7gnqd54B+J194G1CZPs4utNuWBltd20qw43Kexx2713Mnxd8CW91JqNh4KxqpyySyQRJlj33DJ/SvD1hd3LtkIe/rUm3gqQB2BFDl0E3dnqviP4wS+JvAt5ompaLunuBg3MM+1UIbcvy46DAHXmsbwR8UV8I+FdR0Q6O1214zt5qzhAu5NvTaen1rhkmEMbI45PAP+NMKsTwygKM49R70Jj0IG3K20gLj0Nd+vxQQfCc+B/7IbcYvL+2faBj/AFm/Ozb+HWuDuLd0iE527HPAU9KrEHGccU0EotM6jwR451LwNrRv7FVlhlXZcWznCyr2+hHY16bdfF74fX90NRuPBDT6oSDvkhhOW7ZbOT9cV4WCMYp8QDTxf7wxTEev+IfjVc6z4W1jQrvR0V7vdHFLFLhYU4wNuPmIwecjrXkjSM77z1qa+OJZiO71S3GgDZ8PayNB8RafqphM4tJ1mMQbbvx2z2rb+IvjpfHut2uoLpxsfIg8nY03mbvmJznA9a4skkZz9acGG3096QDld0dXVirKQwIPII716X4s+KsfjLwVBpOpaITfwbCt+twMCQDBbbt6MM5Ge9eYEcZzmpQR9k/2txz9KAO/+H/xW1DwVC+n3FsNR0iRiTbs+GjJ67CcjB7g8V1q/FP4b2k/26z8CkXynehMEKgN65ycfXFeHd8ilyfz6UwOv8ZeP9U8b6ql3qEUa28QK29qnKRA9Tk9WPc11HhL4xNomkroHiDSP7T0kLsjDYLqn93DcMo7Z6V5UpPQUsjSOyljnAwKaEe1D4xeDdAjlm8K+Cxb6g42iSSOOMD6lSSR7cV5t/wmF/J47tPFOpsb25gukuHQNsDbSDsXrtHYVzeRnpk07Oe2QaVxnYfETx5/wn2s2uoJp5sVgt/J8tpfM3fMTnOB61zmh6ve+HdatNXsH2XVrJvTPQ+oPsRkH61S3EcbaXcPbNAXPcrn4z+Cdfihl8ReDZLi9iTGTHFKB7BmIOPbFO0z49xwX8kNt4cit9ISNUtreOUIVOTknC4544A49TXheQW4A5qyspAZowBhRxRcDrfCPi4eGfGkniB7A3BBmHkCTYcOfXB6fSsrxz4gbxN4yvtX+zm1FwUIhL7toCBeuBnOM1ii4fzhICCQcinzyl9shVScYORRswseu+Ffi1pdh4PTw94p0dr+3t0CxGNVcSJ1UMrEcj1rnNJ+Ith4f+JGoeJNL0NjYTx+XDYh1i8sEKCeAR1UnHvXGeYpiikMMbkphg3QHNNW4j6rawfhn/GqjJA0zX8Ta2fE2r6rrX2b7N9skDCEvu2cAdcDPStf4b/Edfh0uob9Ka/+2lPuziPZtz/snOd36VyckitaS/ulVeN201mvt2qFzjJ602iVuW7i6E97LMY9vnSNJjOdu4k/1r0Hwh8TB4e8FXfhZtIe4N003+ki4Chd4x93ac4+tebMP30f0FS2v/H6n+8aQG14c1rVvCmsw6npmVuIxtbPKyKeqsO4Neup8VPCevKtz4h8HFr5VCs6pHID9GJBx7GvA2JDDHPHrWnpLfLMT7U+odD07xX8TRq2gyaF4es7bRdJkBjlyQJHU9QAowoPfqTWN4V+IUXhDwTqnhwad9s+2+di4S42hN6bfu7ecdetcIsJEcjbiRuJ6cDNR7PlJ9BSGOijYXFo20lVjALYrtv+FmKfhQfBB0lt3llPtnnjHMpfOzb+HWuEZ38+FA7Bdg4BpyxJ15z9aGCNnwL4wuPA/iiLVoYhPEVMU8JbG+M4zg9iCAR9K634h/ELwh4t0iZdM8OSWusTTI8l7LDGGIHUblJJyOK8zuUVVBHXNVgcEZqRmhYyeXdxORkBga6f7Uu1XVWZX4z6VydkrveRKD1bqK6C3hnWVt5dEA+8SeaL2CxceZ9khWM8e3Wq0ks7nKQvgjqAaghgui6u18ApORmTrUk8NxNPJIl8pVT/AAS4GPpScmw5SrL5q/6xGwT3Xim7VyGJ+lW7m2eeSONL2NsKMKXJ5qMaZcqxG5OPfrUtMTRFv+bPehMyOAm7eT8uPWpk0y535LJj61LBpc/2hf3iBc9SaEtdRNPoVJry5jcwTjkcMGHIqzaz475RVzgnpV+fRrjVJzMbmLcygFiOuOKIfCdyob/S4eQR3qqsYxm4oI80opsWyvEFyqA/M6E/SqM2qQB23xMSOnNa8HhC72GQXcZaMfeCnj61zOpaTNZ3ot5JFdyMgrWaii1eKK91cfapgxCr7Cmx3JjYFTjHXHcU86bco6hkPznC+5q/aeG76Uv5sTxqvQetU3GK1JbKcl0m9mjBwxq/DOCg3D5scAVc/wCEUlKb4xskHRXbP51Zg8K3O8PNOgXqVArJ1IdyW0YkuPLJyWYnkVl7nifcCQQeDXeL4WhuJRuuGJx91FxWpZ/D22kYPJCW/wB9qFXiNO+x5opkkdXPQGtKO6niuI5oYyzLggFSRXr1n4M022C7oUOO22tqHTbOFQsVtEuPRBVqo30KUe54VeHU9WnM90rux6AIQq/QVWS0dphbhGMmemOa+hBDGBjYg/4CK4DylX4vFQiEbCcYGPu1aloxtdTjIfDuqSrmO1mK+wp7eFtVbK/ZZR68V7cImXoq/lR5bZ+4tCbFY8K/4QrUDyySKPdatW3w8urg83Sxj1dDXtZif+6oo8liPurRdjseTx/CmR8btWiHsqGtO0+GC22SdUV29469G8ph/Av5U5IiT90D3ouwsjxjQtVi0+1kjwDMZnZST0H09awbl1mlur65ffNPKxJP1rqtINnaaXHPLCkkxLYwuW+8flx6H1rmLy2/025WQbXEhOwdEOfu1zprnYX1On8HReEdVk0vSdX0i8uNRuroQm6ivSgG5vlO3HYYqz4gXwZB4hudCsvD19HdwX62rXEt2WjcCQKcr3yM/nWD4Igz4/0CV9wYalDhex+atDxE8i/FO+2qPm1ph/5G5NbX0Fc0fGvw311fEupSaD4dl/sa2fbCExjaACSoJ3MM56ZrkNI8Oa34gnaLTNPmvJ7dRvZAAqL7s2APzr1L7Zet+0mVa8kMYuRGE3nhfL+7jpiqynTh8MNSWTTdQvLdddmF9Fp1wInVcnYX+U5TGOKrqO9zzPV9I1LRr82Wr2b2VxtDBHHb2xwR9K0NJ8Ja9r1q02laTNdwibynZSMbiM9zxx3PFanjHWF1Dw34dgTRdRsLa0WUW9xqUnmvPGSOA20ZCnp7YqfS725h+COqm2mliaTWYkYpIVJUpnGR24FTbURk6lo0Ol+FYJ20y7hvTfy201yZlaLcmfkVQchgep6fWp4vh/4yks4Jk8PXjpMBscldzbuhIJyv1OK6LR57MeAvBsmoDNv/AMJM3mlj9Mk5/WtGxh8Qj9ouRrhL8xm8dtw3+WINp2+23GKOVAc/pvgyXWPh3ftZ6VJc69Fq6237v78SBAWXrjGe5rLtfAuvP4otdDvNLuLWZ9jyKXQfudwVnUk7TjPQZ+ldDLNc2/wr8UNFLJEW8SFXKOVLLgcEjt0pt7I8vhP4WyyymaT+0JF3ucnaLgADJ7AU7LYDkvG/hi48I+L5bJkf7MXJtZJWVjKg43EL0/HFVtD8J6/4kM02k6XNdwxHDSIVVA3YZYgZ9hVz4mwPF8RtddonUPeMyllI3dOR610Gl38cPw4sbTxHo2oSaBLePLaX2l3AEscnQq6dOvTODTsBX8IfDzU9c8WSaXqlndWcMClbt1KK8RKFk4brkjqARXMjwj4jbxBNoVtpU0t9ENzwxsrbF7MWB2jI969R02xvbP45+HFvNSm1FZNLaS1lniEcqRGGTajgfxDnk881yPgzSZjovi2+vLjVI9Ptdi3WnaeAk1yWY7ckglVHOeKdugHL6n4W13Q723s9T0ua3uLwgQbipWQkgYDAkE5I710WkfC3xXJq9rBfaLc21q90scsrSRghcjcy5POB6ZzXU3q26/Dfwq1vpeoWMC+IUEEWoy+ZIFOMlTtXCk54x2NYnii8nuPj75c9zK8cOswBEkkJVQCuAB0FFhHM+N/DF14U8TXdhLG625ldrV3dWaWIHAY7eh9jj6VDoXhXXfEcUkmjabNdrG2JJchUU9huYgZ9qtfESCSD4h+IS8Tp5l/KyllI3At1HqK3dM0+CD4X6dfau2t6lZXV7KtrpumuI0hZTgu7bSSxI4GKGrjIfDfgDVta8ZR6NqllcWyW5VbwAorQoQcMAx5yR2zXP+LNEuNA1eSwuIjAyE7VLq25Mna3ykjkCvXL1hH8VvhyjW9xbu2mx5S6fdMvD/K7YGWHrXiXiGKWDxBqUUivH/pcrBXUrxvPrUcuojqtO0Lw9oPg6y1/xVHd3b6ozixsLOURny1OGd2+vb/Ip+JdC0CXwtZ+J/DRuIrWW4NpcWF1IHlhkAyCCOSpFaniq1n1v4X+DNS0+EzwWMU1ndiBCTDJuBG4Dpkc5/xrJsPA2oxWOg6s90mnz6jqaWtnFPGRIMEfvuf4Qf6VoMqTfD7xfb6U2pz6BdpapH5rE7dyp6lM7gPwqvo3gjxLr9nHeaVpFxdW8rtGsqFQu5eoJJGOvevZfDVnZ2/xgntRZeJL3UIlljvNUvJgIJB5ZyWjCfcJwFG70rg9Tnmt/gbZRwSyRK/iCdWWNioICHAOO1AGFF8M/Gk19PZJ4dvPPgAMgbaqjPTDE7T+BNYo0DVv7dOiDTrk6oJPL+yhPn3fT0756V2/xC1PUG8GeAh9uuedMaQ/vTywYAH644zXfal5rePPFn2Dcdbk8MRGzKn94TtG/b33YxjFMDxbXfBniTw1bx3GsaTPawyNsEhKsm70JUkA+xqfTvh/4s1jS01Gw0K6mtHBaOQbQXA6lVJBb8BXS+CUvI/h945OrCddJNooXzsgG63/AC7d38WeuOeldAJhe6t4WsfEOn6zpGvQ2sEOmalpcizwOn8DlOR/vYP1oA8kXQ9UfSbrVRZyfYrOYQ3EpwPLc9FIPOfwq1a+H9VmsrG7isnMGoTm2tXDLiWQHBUc/wA69I1Cx1D/AIQP4hWM8ov9Rh1uF7iSCP7/ACMvtXpnBz6c0mnWtxZ+CfhzHcwSwu2vSMFkUqSCwwcHtQByE/gHxxDY3F1JoF2ltb7hIcLldvBIGckcHkAiubikyqZ6V7Dol5dzftMahFLdTPGZ7mPYzkrsEZwuPTpxXjzBftc6AYCyNgD6moaSQhSyysdoBwePrTXlWN8g5YDBqPPkytjrjIqsOpz3oSGi3Od8StGcxnsexqvndxn8aA7bNg+7nP400kdBmmkF29xeAalgOZ09jmosjGMc+tSQf61VFMCW6O4sfVqrE8VYn4Uc8ZqsTtIINADgeOKQMcY9aMgnH8qacigB/Q1OzYtkUjp04qtkkD0qxOflTA6AfjQBAc+vSlVvm68Un8J9PSjgUAPBxSlvlxnio++KcAdpoATv1pdwHPemH25pcMR900AO8wnpSA85FG1sdD9KURyH+A0AJkZGKsRozINhwTUQtpm6Ic1ZSOTaEUEMOuKLoCASSAkHB/CrUKvLglVO47StRixuGfOw4zVi3imgDl0wB8wpOSAseWjyyKdwRVCrt9e9RmzhjTKyOMjPSmLOAFVoZTjuvepUkYjbtYr/AA5IzSV0MdHFuVkVo2U8kOvWqt5bBJrdAsa7zj5CSK0YR8z/ACEBsVBfoBe2ePX+tO7bCyGHTwTnzIzjuDSQ2BjmEnmoQOetW5l8tQ7AryQciqgw7ALyfQU0xWIzY8YEsf51ZtYvs0cil1O/pg1fTS4yoJc5Iz0p/wDZcOPvN0quYnlMghgNobg9eetGB5LKTgnpRKME/WrunWyXEbFiRtPGKOYOQyWhYTI+c7VxxSJvC4KNn6V0n9mxf3mpf7Oi/vNSuVY5aaKaRhsjYj6VH9juf+eLflXXDTo/77UosE/vv+dK47HOadZXhvY1SCQuThVUdTW2uk68siGe1uPLJ+ZQOtbvh7T4pPEOnoxchpgD81eqLo9onRXOPVzSbGos8NvNB1bzCYraUxryp21KnhjWpYFMdnKqsPmyMV7qtnCgwI+Pc5qURL/dFTcfIeHQeFdcXaUs28xe7dCK0j4c8Q4BW3Q+oNew+WPQflQEwegouw5DyEeGfEr/AHYIR9ali8JeJy4BjhX/AGj0FetAHNG00aj5Dzm38IeIkKg3Foi5ycCtSPwzqSj57mM++K7LYetGz1qXG/UOXzOOm8N6sdi291CqZy4Y9fSkHgrznWa6MTzYwWFdls96NlJxurNhyJnKv4OikXaxRh9OlNXwcy8fbGI9GJrrdp9aPLpeyiLkTOUXwiA2ftAP51ai8Nxow82bco/hArodmO+aNh9aXsIC9nEzo9LsYlAW3XjvirC29uvKxAGrBjPc0bD61aio7Fco3jPSgjPqKcUbjml2sKoLEHlDPevPdn/F4NvP3P8A2WvSSGrzxwR8ZEHrH/7LT+yyXHQ7zy6BD/tYqfB9KNhoK5SHyefvUvle9SbTRhu1AuUasag5bn+VSZGOMU3DDtRjPakVyniEE0EdmsLl4/MB/exruJOT27EVgX5AvJ97tkvhsnke5q3JI4cpGx2Z+bbxuGe9ZEkrfa5flVgGIwe9ZKPvNmJcs7qexvYbq1mkiuLdhJFLnJQjoRSXeo3Et7LqMt1I15NN5zzEfNuznP581VEmSehY9iP60x/LeQSYPvnoPTmrQGlL4n1f+3v7ZTUJxqaNu+1nBYnGM9MdOKXT/E2r6NezX2m6rc2d3MMzNGeJCTn5h0PPtWasglC7Qcd8DoaWUhASuCG6secelF9QL2r61quuTC61fUp7y6RcI8jZAHoB0FCatcx6Q2km7ZLOWQTPCANpkAwD9ayUIaQvucbR83HJqOSVSowG3fxEnrTs2BrNqlxc6dBps1xM2lwTmYQLjAY/eYe+K9a0rxfpmjXsN6PH+o6hpVtHvttFeFhOzBeEd8YIHHOe1eG+eCACACBjgU6KQxyq4HA/lVWaA6b/AISDVLwXFhFMosrm4N1NbMBsMh7nvnFZV5rGoy2trYSXjyWlhI5tYgfliLHcdpHPWqT3Z+0RyxAo6jg9KgVySwYfePNCWhV9DX1bxJrHiRYn1jUJ72S3G2N5cZUHqOBUujeLfEHhyN00fVbmzjkOZEjYbSfXBBGfese3ztkHRcDNRSEhuO4qhGpNr+rtrY1z+07l9TDh1umf5wR7/wBOlXI/GviiPW5dZi1u6XUpYxHLOGALqOgIxg4+lYCMVAPQ+tMKn160gN+/8aeJdViSO+1m6uFjuFuVEjA7ZRwGHHGPTpWXf6hfajqc1/eXDzXksgkec8MW454+gqn34PbnNPVyF2gfMxAJ9RTA3vEWu6rr13HJq1/NeSQpsiaXGVXuOB61Do/jDxD4bhlt9H1i6s4JG3NHGw2k+uCOD7iqt0SJX+v5VmkjJyO/egDWvfE2t6jdWV5d6rczXVkALed3y8eDkYbr19ah1nW9T8QX323V76S7utgQSvjO0ZwOPqaoZXjnk/pR36e9AGrofibXPDTSSaNqlzZNKMSCJvlb6g8ZqLVvEGra9eLearqFxd3KYCySPkoB/d9PwrPPX2z0ppG1qAOr/wCFl+NP3IHibUP3HMfzj0xzxzwe+aw5tZ1G40tdLmvHaxWdrhYDjaJDwW+pqgeelLjI56igC5e6tqGpW1na3d080FlGYrZGxiNPQVYn8S61daxFrEup3J1KEKI7pW2uoUYABHtWVjj0NL26igDa1vxh4h8RwRRaxrFzeRRncscjfKD64GBmrGm+PfFmk6aunafr15BaKCEiVxhB6KSMj8K5zkcDkUnbigDW0jxNrmg3kt5pWp3NrcTDEsiPzJzn5s5zz61o6n4y8R6m9rJe6zdXElrKJ4GkYHy5P7w4/wDrVzIJ7Crl2NjED2x7UAWYfEus22vSa7DqEqaq7MzXS43EsMHtjkVll2MhkLfMTkn1NKEY8gHFL5bntQA1mZ+S2SetNAGM5qbyGOPWnC1J9fyouhXIOcZzxQD61bWyY/wMamTTXPVQPqaXMguZ2Klthm5Tg1ojTgPvMMe1PXT4858wj6VPtEFyndrxhR0PSqpjYNgrz6VrGwTjEpJHTIpy2I/ict6Cj2iC5jeWw6KaXypD2rbFsinAUfjSm3HHI59KXtAuYy27k4xUzwPIcKPu8cCtTyiKrwJuVjyPm9aFPS4rlMWDnqDzR9hI56/jV9oyOQTTVB96XOwuVRYN1wOPen/Y5P7o/OrY3DGORQASOHpc7C5TNsyn7o/CnfZ2AHyjn3qZg698ZpcylQDijmYEIXaPuL+dSLvI42/lQ2cgnj8KQnkYJNG4EgEn94/gKjiZlnc557570hYtwAc+xpJG/eZweVGaaWgFpZWIwwBpXkDLt2449aqCXaOn603zR24FLlAuB9oOPyFRttYljGCT14qAyjs1J5rAcNRZgTqiZGVz3OKbLHC2CpYMORk9KiE3bP5UeYT0FUm0MlLM6eWSxX0LZpYlEUiyp8rL04pisx7YqYQyuOOKLyDUsrfuDySRUv25e7NVVID/ABHBq3HbRkcgGn7walbyreQ/64gH2q9ZW/kI3kzBgxyeKkSCNekS/Wp146KB9BTV+ow/fD+IflShpB1Xd9Kf9cUZH94UxjRI/wDzyanByf8Almw/ClyKNwoA1vDf/Iy6dgf8tx/WvWsHFeR+HGH/AAkmnc/8tx/WvVxKpPU0mhpk200m0560zzVx96jeuPvVNiuYkx9aMc85qPzV/v01nYj5JAPcjNOwXZNj0owfWq2Lg/8ALaL6baAtznl4sfQ0WDmZayRRuz6VGiNj5nX8Kdt9xQHMxwYelLu56UzH40ny9zSDmJNwpNwJ4pmR25pN4HrTDmJAwPajIqPzB6Gk8z0H50D5ibcKMiofN56Z+lNM/wDsmgOYsZHqKMj1FZ89/FDzIdpxwO9VP7bjwCIZCT7VLlFbsXObeRXn115cPxcgneRVDJtJJ4+70rr4L7z0ZwVUDgA1zV9odgZftDKWlD+YG35INCmmtBOV0duRz1oA461xdr4ruY78RXmww4wMLzntWo3im0Q/NHJj1C5ocktGx+0Rv8Z60cep/KsRfEtsy5WGYj1xQfE9sOsM34LS9pHuL2iNvj1NH4GsdfE1mw4jkz6EUi+J7TBzFKMe3Wj2ke4e0PA7mdQzDaAUkblerZPf1qFo1Zt4Zt7HO4dBRcShZZkVVLM7YLdj7e9RjC7S+/ceg9/8KuxmPjiTzdrMxPHKkdasWVgtxcOqwyyRbuoP3aqXAmgZVkQRuMjaOCPrQt0UVdkjE85UHApNO2gGqNJtbe5MU147bicpCeg+vr7VRms1Nwv73MBbahzyQPakt7l/NCj5ldTlGPBqsoKsGdGKg8KG6Gkou+rAll+zx+ZCd7gE8qQPz4qAWyzOwgJHGQGOfwp5nCIy7AFPUHqaNqrCrI3zMOneqWgEfkxeXgghs+vQ1GEGMjJAPrUuEWRvMBbPU56UuY0jbAyWGMGmBGtuoJ83eCOeKdJAAucPk8j3pzxTqFkYMUPyg9vcZoR+djFivbHamMt6fY200U2ZJQyrk+ntVW5gjV1HzGtPSMfZLxtxQkqpU/xVSvceaR3xnGaQFQ2yL1LGnGGHZuLPuA+tG4bQUPXjaeaSMS/KVIXHt1pgWIdKWdyiyqhMe8bzwe+Kli0bbcwxzuVBdQ5ByEBI5NXLGxmF7CzqIQTygPTI647VqW1uyymNPL8sbdwI4KZzn3PpWbnZ2uS5Ih1rQ7eC9ZVlfazNtckHIFc19gLyzKquwQFienA6nmu71lDJcNuz5OQ6Z6kZx+tVf7Ga8dFQhpEix8y569aTqKO4cyOJFshXIdvqKUW6KQWY4I9ea7O38IQQMPM8x5PTsKnj8LwrKzGMMf0qXiYC50cGbUOw2v8AUelDW4d1WJXPrxXoq6VbRfdtIjxk+1WrfbESGtol7ZQA1P1nsg5zzmLS7iX/AFcErg9OKsJ4eu5G2mCTPUAmvR/NggG4tggZwF61UfUbduVhOc9T6VP1iT2QudnFx+EL+Uk4SMDn5mqzF4Lkk4a7jz3x2ronvUSX91Goz265qzBcbkc/ZQM+nA/Gk61QXMzBTwAWIzc/U9KlTwHbsT/pTccHPatuaaREDRbXUDgFuSe9V3YhWklV13cnDcVn7Wr3C7Ms+DrJAxF25xwML1NU7bQIry6mjR5P3Y53Ec1uwFTPFGWPzuoVc89agiaSz1W8UlUYOVbJ4HNbQlPkk7jTdiuPCNqo3SXEoHpgU6DwvZSAMHlbnH3gP6VrSX0kke3zI2yOAD0rOyYnBEp3HrtrBVJvqK7F/wCEbsFX7zAjr8w/wpjaVpsA+aSXGf4SP8KQ3jZ3AN+PemrdIy4dcf1prn6sLsUaXphXImuMfUf4U3+zrHjLTcnn5xx+lWElWZdgZQDz06U11IbDOrbv7opc0u4XYybTdLUfu5bh/lznIHPp0qFdLtHBKSSj6sP8Knfy4gdzfN04pfkX70pbPZad33C7IxpNmOjzkj0Yf4Uj6VbxY3tKoYZX5hnH5U2Rhn5WJXPAJ5oXevlhk++Mgt3prm7hdjk0qxIYvNNgDoCP8KadP04Y3G5wfccfpSvJcRfMkSEduOaaLu6mIAyMgkCmlLuGoJp1m7cfaADxuLDg/lVS3sLREZXaTdvI+8P8K1tPxvMszFsjARuBn1z7elUFKhGVieWJ5HWtY35XqVrYPsFiMFzcKD33DH8qDY6UFGWnYk/eVxx+lORE2ZwTnoRUbhk+bGD7nrU213EB0uxSRf38jxseShGR+lKdO01G4uZSvpgZpizOgOVjPrgc1FxyQvyk9fWjll3FqWH03TtgYTuM9Ax6/pR/Z1pkbVm+oYH+lLbtEjYMqxt0w43A0k5Ic4G5T/EBRZ7XDUmGm6bKo2TSZ7h2Ax+lD6TYRjBkYn0DAkfpVTzGI2oiYznkVIFnA3RHBPajkl3HqKdLsRuLmUHHBVhj+VQnS4I2O0yvkc4IJx+VXLfT7qUeYwZgeuFJFWoLZYJQyscjrxirUZ9B2Zzv2G1aXAaUAn+LFWY9AWUbk3kfUV1EskVxtBtbdCeC4XmrNtbwxJvW6hVh/CwNXyzHy9zlI/DSyEBfMJ7jipv+ETUy7SJl46HGf5V1KXrRuWCoPTyhjNaFvqlxIhRpIF443AZ/WrUWVZHGQeDllJ2iY468jilPhaFGwfPJ9sf4V3iQzMMfbIk3eig/yqWK18qbdMd+f492P0phY4WPw5Bna3nY+oH9KsJ4atGIBaU54ADjP8q7Yy6cj4Ms7c9AMg1ZElpIgESbsH+L5SKd2Fjz+TwxBG2GadfYkf4VKvhaIrlHmP8AusM/yrtDaPJPkzBUPYZNSNY+RIPJtvMz1Ymi4HJQ+EbAj99PeofQY/wqxH4R04t8t1ej034/wrs0tozEP3Sxt33jNSJbhMYKN9VpXYzjf+EIt3PNxMR2+YD+lSL4Gs848+f8HX/Cu08mFh86gn2p32e1JDbF3CndhY5NfAmnAcyXW7/fH+FO/wCEH03/AJ63X/fY/wAK6/EfTcRilynsaVwscvZ+ELCxvYbqKW4MkTblDMMZ/Kt/gdSas/IfSlwh7Ci4WK2aQ+pzVsIp7CjZHn7uTRcLFQZbg/rSgYAqyY1/uUzyU75H40cwWI89s/Sk39utSGOLtyfagQ59QKLoLEQkOOmKUM56KT71P5SDtT9oK4zRzBYr7WP3mP4VIE9D+dP24xjFHze1K4w2HuRSkDHWkG72oP4UhicYppPopNVbnU7W34ZwW9BzWTd61cyDERSJDxweTUSqxjuS5JGxNcJACZHx7DrWTPrLsCsaMg/vE8msWWV2bmRiSeST1pjOWGN5Ppg9a55YhvbQhzuTSXLyPuLncehIpiyz78eYSKh3AHI3nHXNTpMWHf64rC9ySYzSFOGHHYnFQ+ZKW5IwevOKCJGBwoLGmPGV5O36U02F7EjKGU7tpI74pMv5X3xjscVGZox8pGV74FRvPB0UnnuaGK5MZZHH3Se3BFSJIVXaRtPuapb1V+SPb3p4uI9uGQD3xUsLkhmJfkj8O9DSlu2c8VCZI88Lx6inCRcZAYD1pDuZknwnY3Dt/bajLE/8ef8A9nSN8KJdyka8ODxmz/8As6KK9g0FPwmYo7NrgZ36k2n/ANnTD8Izsi/4ng3YIJ+ydf8Ax+iigC9a/CREWRTrAbcmATa9P/H6qv8ACXypiI9c2/L3tc8/990UVKWoiH/hUjM3z66rf9uf/wBsqR/hGQDt10DH/Tp/9nRRVMBP+FTOV2f24uD1/wBD5P8A5EqL/hULEA/28Ov/AD5//Z0UUDJm+FNwYEiPiImOMkqv2TgZ6/x1LH8HR5Tsdd+bsRaf/Z0UUMC5B8Kjb2/ljWg25txJtOf/AEOpIfhFbTx7rjVN75I3C3xx/wB90UVE1oJlmP4P2KKP+JgSc9fI/wDsquw/CjT05N3uyP8Anj+v3qKKxtckWX4YQ/eTUirZ6+Rn/wBmqOb4a8xsNW6cY+z9u38VFFHs4jsiGf4aS3E2H1xiApAzbdPT+OpV8CXNrK7RayvOFObXtj/fooq+SLeo7E8Pw9uJWGdddex22+CR/wB9VbPw+CRD/iayEgd4v/sqKKzlTjfYmyKknw6Vvn/tRgccYhP/AMVUJ+H8nm/8hc8f9MD/APF0UUKnELId/wAK83nDaoWI7mA//F03/hXhx/yFBgHp9n4/9Dooo9nELIjb4chgf+JmoOeCLb/7Okk+HTfNt1bAxwPs5/8Ai6KKpQiKyFj+H8iD5NWVcj/n1/8As6k/4V6fJ3HU1IJI2m3O3/0OiijkjcdkNtPhmkd3byHVdxSRX/49+uD/AL1R3Xw3M+o3MrasP3kpOPs3v/v0UVUYrlY7aEbfC/yyWGsHP/Xt/wDZ0z/hWmRt/tYD3+zH/wCLooqeRCsi1/wrZWRSNUC4UAgW3BI7/f701Php97OrZ3DB/wBG/wDs6KKXJELIP+FabVIXVsf9u/8A9nUf/CtWRuNZP423/wBnRRTUIhYcnw6k3Lu1gHHTNr0/8fpsnw2LN/yFgB6C2/8As6KKOSIWQi/DIgk/2v2/59v/ALOpF+Gi5y2q7j6m3/8As6KKHBBZF9PhvEigDUj/AN+f/sqQ/DiMNkaiMEYx9n/+yooqPZxDlRUk+HIZdv8AaajHAxbdP/H6hf4a7gAdVH1+zf8A2dFFWoRQrIQfDMZwdWyD1H2b/wCzp4+GKeWw/tQbvX7N/wDZ0UUOKHYRfhl6auAR3+y//Z0g+GDK+4az+BteP/Q6KKpRQ7If/wAKyTGTqa89vs3H/odTf8KziCKw1L5sf8+//wBlRRWiiikWYvhrbtEP9PwwPJEHX/x6mj4etGzBdVGB0Bts/wDs1FFUMlg8AuFKnVm29cLBgf8AoVPTwFtzt1FOf+nb/wCyoooECeA/m51BCR3+zf8A2VTQ/D2KSQeZqGQTziHH/s1FFDAvN8M7Tqt/Iv8A2z/+vUK/D2BZMPfF/rF/9lRRSQD38EtFxBqjRr6eTn/2anp4HDIC2pOX9fK/+vRRTAsw+FngjA+3K/PVoP8A7Kn/APCPSbiPtceGPP7j/wCyooosBP8A8IyMbftIwfSP/wCvT08LojAi6ORxyn/16KKAJR4eOP8Aj7/8h/8A16B4eOT/AKX/AOQ//r0UUAL/AMI9/wBPX/kP/wCvSf8ACPHPN1/5D/8Ar0UUWAX/AIR7j/j5/wDIf/16b/wj5H/L1/5D/wDr0UUAH/CPn/n7H/fr/wCvSDw+3/P5/wCQ/wD69FFFgHHw+2B/pf8A5D/+vR/wj5/5+/8AyH/9eiinYAXw+wP/AB+H/v3/APXqYeH8dbon6p/9eiipaGL/AGF/08D/AL9//Xpf7D/6eP8Axz/69FFKyC4v9h8f8fA/79//AF6QaF/08/8AkP8A+vRRTsh3EbQyOlz/AOQ//r0h0Vsf8fI/79//AF6KKVkFxjaK+3/j6H/fv/69Y974eurokHU9q5xtWH/7KiioqLQmTKQ8HsSC9+rYPI8jr/49QfBrSOW+3hQ3O0QcD/x6iisPZx7E2Q3/AIQjkY1Acn/nh/8AZUz/AIQsk/8AH+o9/I/+yoop+yh2BJA/gt8ADUh0/wCff/7KmN4HkVRt1TGRz+4/+yooodKHYLIkPgqTaCdU5/64f/ZUHwdIFwNRH4wf/ZUUUnSh2FZDh4NZuP7QUDHOIP8A7KmP4FD4/wBPUfS3/wDsqKKXsodgaQf8IFuLE6mchcjEH/2VMHghwmDqQOev+j//AGVFFP2UOwrIcngMs2P7TwD1Ag/+yqz/AMIFGIUI1B9x6/uuP50UUvZQ7Dsj/9k="/>
          <p:cNvSpPr>
            <a:spLocks noChangeAspect="1" noChangeArrowheads="1"/>
          </p:cNvSpPr>
          <p:nvPr/>
        </p:nvSpPr>
        <p:spPr bwMode="auto">
          <a:xfrm>
            <a:off x="4169267" y="807044"/>
            <a:ext cx="2190060" cy="2190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grpSp>
        <p:nvGrpSpPr>
          <p:cNvPr id="13" name="Group 12"/>
          <p:cNvGrpSpPr/>
          <p:nvPr/>
        </p:nvGrpSpPr>
        <p:grpSpPr>
          <a:xfrm>
            <a:off x="553082" y="1184599"/>
            <a:ext cx="5220000" cy="2160000"/>
            <a:chOff x="575162" y="1184600"/>
            <a:chExt cx="5149777" cy="2191395"/>
          </a:xfrm>
        </p:grpSpPr>
        <p:pic>
          <p:nvPicPr>
            <p:cNvPr id="78" name="Picture 77">
              <a:hlinkClick r:id="rId20"/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162" y="1184600"/>
              <a:ext cx="5149777" cy="2191395"/>
            </a:xfrm>
            <a:prstGeom prst="rect">
              <a:avLst/>
            </a:prstGeom>
          </p:spPr>
        </p:pic>
        <p:sp>
          <p:nvSpPr>
            <p:cNvPr id="79" name="Rectangle 78"/>
            <p:cNvSpPr/>
            <p:nvPr/>
          </p:nvSpPr>
          <p:spPr>
            <a:xfrm>
              <a:off x="575162" y="2690426"/>
              <a:ext cx="5149777" cy="675861"/>
            </a:xfrm>
            <a:prstGeom prst="rect">
              <a:avLst/>
            </a:prstGeom>
            <a:solidFill>
              <a:srgbClr val="2D2D2D">
                <a:alpha val="6392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CA" sz="2400" dirty="0"/>
                <a:t>Admissions &amp; Recruitment</a:t>
              </a:r>
            </a:p>
            <a:p>
              <a:r>
                <a:rPr lang="en-US" dirty="0"/>
                <a:t>The right start at Camosun</a:t>
              </a:r>
              <a:endParaRPr lang="en-CA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413856" y="3631208"/>
            <a:ext cx="5230719" cy="2181963"/>
            <a:chOff x="6413856" y="3631208"/>
            <a:chExt cx="5230719" cy="2181963"/>
          </a:xfrm>
        </p:grpSpPr>
        <p:pic>
          <p:nvPicPr>
            <p:cNvPr id="8" name="Picture 7">
              <a:hlinkClick r:id="rId22"/>
            </p:cNvPr>
            <p:cNvPicPr>
              <a:picLocks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66" t="-3716" r="2503" b="3716"/>
            <a:stretch/>
          </p:blipFill>
          <p:spPr>
            <a:xfrm>
              <a:off x="6424575" y="3631208"/>
              <a:ext cx="5220000" cy="21600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413856" y="5109856"/>
              <a:ext cx="5230718" cy="703315"/>
            </a:xfrm>
            <a:prstGeom prst="rect">
              <a:avLst/>
            </a:prstGeom>
            <a:solidFill>
              <a:srgbClr val="2D2D2D">
                <a:alpha val="6392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CA" sz="2400" dirty="0"/>
                <a:t>Academic Upgrading</a:t>
              </a:r>
            </a:p>
            <a:p>
              <a:r>
                <a:rPr lang="en-US" dirty="0"/>
                <a:t>Whatever your need, we have an option for you</a:t>
              </a:r>
              <a:endParaRPr lang="en-CA" dirty="0"/>
            </a:p>
          </p:txBody>
        </p:sp>
      </p:grpSp>
    </p:spTree>
    <p:extLst>
      <p:ext uri="{BB962C8B-B14F-4D97-AF65-F5344CB8AC3E}">
        <p14:creationId xmlns:p14="http://schemas.microsoft.com/office/powerpoint/2010/main" val="35781135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C1186DE-5994-416B-950A-AD46826F904A}"/>
              </a:ext>
            </a:extLst>
          </p:cNvPr>
          <p:cNvSpPr txBox="1"/>
          <p:nvPr/>
        </p:nvSpPr>
        <p:spPr>
          <a:xfrm>
            <a:off x="329366" y="6459770"/>
            <a:ext cx="741425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>
              <a:buClr>
                <a:srgbClr val="E9891C"/>
              </a:buClr>
              <a:buFont typeface="Wingdings" panose="05000000000000000000" pitchFamily="2" charset="2"/>
              <a:buChar char="Ø"/>
            </a:pPr>
            <a:r>
              <a:rPr lang="en-US" sz="4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Government Loans/Grants</a:t>
            </a:r>
          </a:p>
          <a:p>
            <a:pPr marL="685800" indent="-685800">
              <a:buClr>
                <a:srgbClr val="E9891C"/>
              </a:buClr>
              <a:buFont typeface="Wingdings" panose="05000000000000000000" pitchFamily="2" charset="2"/>
              <a:buChar char="Ø"/>
            </a:pPr>
            <a:r>
              <a:rPr lang="en-US" sz="4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Camosun Awards &amp; Bursaries</a:t>
            </a:r>
          </a:p>
          <a:p>
            <a:pPr marL="685800" indent="-685800">
              <a:buClr>
                <a:srgbClr val="E9891C"/>
              </a:buClr>
              <a:buFont typeface="Wingdings" panose="05000000000000000000" pitchFamily="2" charset="2"/>
              <a:buChar char="Ø"/>
            </a:pPr>
            <a:r>
              <a:rPr lang="en-US" sz="4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Other Funding</a:t>
            </a:r>
            <a:endParaRPr lang="en-CA" sz="42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85093F-AB33-4C3D-B2BF-D03A33F082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52" y="2604344"/>
            <a:ext cx="6629399" cy="29432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4735EA-99E7-412D-9B7C-3D9FBE507B6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04986" y="6699348"/>
            <a:ext cx="10383014" cy="35955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C022349-ADA0-4A87-A448-05A0FF31CC3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0420" y="8305983"/>
            <a:ext cx="3497580" cy="19537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F24C05B-2287-4ED0-B7B4-7E3BAA92A29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03" b="1"/>
          <a:stretch/>
        </p:blipFill>
        <p:spPr>
          <a:xfrm>
            <a:off x="1275588" y="0"/>
            <a:ext cx="9560469" cy="15022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0E2D3CB-C0EF-47D9-A05A-85FA14F426F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04987" y="-57149"/>
            <a:ext cx="10383014" cy="6642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6038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E85093F-AB33-4C3D-B2BF-D03A33F082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36058" y="30650"/>
            <a:ext cx="6629399" cy="29432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DFAAC2A-8A54-4E1D-A23E-D2D5D2BDD537}"/>
              </a:ext>
            </a:extLst>
          </p:cNvPr>
          <p:cNvSpPr txBox="1"/>
          <p:nvPr/>
        </p:nvSpPr>
        <p:spPr>
          <a:xfrm>
            <a:off x="405026" y="850401"/>
            <a:ext cx="10729139" cy="78483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E9891C"/>
              </a:buClr>
            </a:pP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Money You Repay</a:t>
            </a:r>
          </a:p>
          <a:p>
            <a:pPr marL="685800" indent="-685800">
              <a:buClr>
                <a:srgbClr val="E9891C"/>
              </a:buClr>
              <a:buFont typeface="Wingdings" panose="05000000000000000000" pitchFamily="2" charset="2"/>
              <a:buChar char="Ø"/>
            </a:pP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StudentAid Loans (Provincial/Federal)</a:t>
            </a:r>
          </a:p>
          <a:p>
            <a:pPr marL="685800" indent="-685800">
              <a:buClr>
                <a:srgbClr val="E9891C"/>
              </a:buClr>
              <a:buFont typeface="Wingdings" panose="05000000000000000000" pitchFamily="2" charset="2"/>
              <a:buChar char="Ø"/>
            </a:pP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 Loans/Lines of Credit </a:t>
            </a:r>
          </a:p>
          <a:p>
            <a:pPr marL="685800" indent="-685800">
              <a:buClr>
                <a:srgbClr val="E9891C"/>
              </a:buClr>
              <a:buFont typeface="Wingdings" panose="05000000000000000000" pitchFamily="2" charset="2"/>
              <a:buChar char="Ø"/>
            </a:pP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E9891C"/>
              </a:buClr>
            </a:pP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Money You Don’t Repay</a:t>
            </a:r>
          </a:p>
          <a:p>
            <a:pPr marL="685800" indent="-685800">
              <a:buClr>
                <a:srgbClr val="E9891C"/>
              </a:buClr>
              <a:buFont typeface="Wingdings" panose="05000000000000000000" pitchFamily="2" charset="2"/>
              <a:buChar char="Ø"/>
            </a:pP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StudentAid Grants (Provincial/Federal/Disability)</a:t>
            </a:r>
          </a:p>
          <a:p>
            <a:pPr marL="685800" indent="-685800">
              <a:buClr>
                <a:srgbClr val="E9891C"/>
              </a:buClr>
              <a:buFont typeface="Wingdings" panose="05000000000000000000" pitchFamily="2" charset="2"/>
              <a:buChar char="Ø"/>
            </a:pP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Camosun Entrance &amp; School Awards</a:t>
            </a:r>
          </a:p>
          <a:p>
            <a:pPr marL="685800" indent="-685800">
              <a:buClr>
                <a:srgbClr val="E9891C"/>
              </a:buClr>
              <a:buFont typeface="Wingdings" panose="05000000000000000000" pitchFamily="2" charset="2"/>
              <a:buChar char="Ø"/>
            </a:pP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Camosun Foundation Bursaries</a:t>
            </a:r>
          </a:p>
          <a:p>
            <a:pPr>
              <a:buClr>
                <a:srgbClr val="E9891C"/>
              </a:buClr>
            </a:pP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E9891C"/>
              </a:buClr>
            </a:pP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Other Funding</a:t>
            </a:r>
          </a:p>
          <a:p>
            <a:pPr marL="685800" indent="-685800">
              <a:buClr>
                <a:srgbClr val="E9891C"/>
              </a:buClr>
              <a:buFont typeface="Wingdings" panose="05000000000000000000" pitchFamily="2" charset="2"/>
              <a:buChar char="Ø"/>
            </a:pP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Adult Upgrading Grant</a:t>
            </a:r>
          </a:p>
          <a:p>
            <a:pPr marL="685800" indent="-685800">
              <a:buClr>
                <a:srgbClr val="E9891C"/>
              </a:buClr>
              <a:buFont typeface="Wingdings" panose="05000000000000000000" pitchFamily="2" charset="2"/>
              <a:buChar char="Ø"/>
            </a:pP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Tuition Waiver Program (for Former Youth in Care)</a:t>
            </a:r>
          </a:p>
          <a:p>
            <a:pPr marL="685800" indent="-685800">
              <a:buClr>
                <a:srgbClr val="E9891C"/>
              </a:buClr>
              <a:buFont typeface="Wingdings" panose="05000000000000000000" pitchFamily="2" charset="2"/>
              <a:buChar char="Ø"/>
            </a:pP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Indigenous Students</a:t>
            </a:r>
          </a:p>
          <a:p>
            <a:pPr marL="685800" indent="-685800">
              <a:buClr>
                <a:srgbClr val="E9891C"/>
              </a:buClr>
              <a:buFont typeface="Wingdings" panose="05000000000000000000" pitchFamily="2" charset="2"/>
              <a:buChar char="Ø"/>
            </a:pP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Mature Students </a:t>
            </a:r>
            <a:endParaRPr lang="en-CA" sz="36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0BCF47-309C-4B79-94D9-32A3C6CBCB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27453" y="2973875"/>
            <a:ext cx="5088947" cy="73164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A4E01D-8B88-4258-A384-C008A27B9B5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37" b="1"/>
          <a:stretch/>
        </p:blipFill>
        <p:spPr>
          <a:xfrm rot="10800000">
            <a:off x="390" y="8835847"/>
            <a:ext cx="9560469" cy="1467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7797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5E0B766-40A1-4501-AA66-7C3A20427D21}"/>
              </a:ext>
            </a:extLst>
          </p:cNvPr>
          <p:cNvSpPr/>
          <p:nvPr/>
        </p:nvSpPr>
        <p:spPr>
          <a:xfrm>
            <a:off x="475241" y="1051821"/>
            <a:ext cx="8251722" cy="1692378"/>
          </a:xfrm>
          <a:prstGeom prst="roundRect">
            <a:avLst/>
          </a:prstGeom>
          <a:solidFill>
            <a:srgbClr val="93BF37"/>
          </a:solidFill>
          <a:ln w="25400">
            <a:solidFill>
              <a:srgbClr val="E989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23" lvl="1" algn="ctr"/>
            <a:r>
              <a:rPr lang="en-US" sz="3000" b="1" u="sng" dirty="0">
                <a:latin typeface="Calibri" panose="020F0502020204030204" pitchFamily="34" charset="0"/>
                <a:cs typeface="Calibri" panose="020F0502020204030204" pitchFamily="34" charset="0"/>
              </a:rPr>
              <a:t>Start now!</a:t>
            </a:r>
            <a:b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Make a plan and budget for your</a:t>
            </a:r>
          </a:p>
          <a:p>
            <a:pPr marL="457223" lvl="1" algn="ctr"/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educational journey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3E4639E-BF32-4D62-9293-941FDBA02ABB}"/>
              </a:ext>
            </a:extLst>
          </p:cNvPr>
          <p:cNvSpPr/>
          <p:nvPr/>
        </p:nvSpPr>
        <p:spPr>
          <a:xfrm>
            <a:off x="4730139" y="4332953"/>
            <a:ext cx="8251722" cy="1692378"/>
          </a:xfrm>
          <a:prstGeom prst="roundRect">
            <a:avLst/>
          </a:prstGeom>
          <a:solidFill>
            <a:srgbClr val="24698C"/>
          </a:solidFill>
          <a:ln w="25400">
            <a:solidFill>
              <a:srgbClr val="E989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23" lvl="1" algn="ctr"/>
            <a:r>
              <a:rPr lang="en-US" sz="3000" b="1" u="sng" dirty="0">
                <a:latin typeface="Calibri" panose="020F0502020204030204" pitchFamily="34" charset="0"/>
                <a:cs typeface="Calibri" panose="020F0502020204030204" pitchFamily="34" charset="0"/>
              </a:rPr>
              <a:t>4-6 weeks before classes begin </a:t>
            </a:r>
            <a:b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Apply for StudentAid, awards and scholarships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66AB50D-897F-464C-980F-39DA8A507A33}"/>
              </a:ext>
            </a:extLst>
          </p:cNvPr>
          <p:cNvSpPr/>
          <p:nvPr/>
        </p:nvSpPr>
        <p:spPr>
          <a:xfrm>
            <a:off x="9559110" y="7685885"/>
            <a:ext cx="8251722" cy="1692378"/>
          </a:xfrm>
          <a:prstGeom prst="roundRect">
            <a:avLst/>
          </a:prstGeom>
          <a:solidFill>
            <a:srgbClr val="93BF37"/>
          </a:solidFill>
          <a:ln w="25400">
            <a:solidFill>
              <a:srgbClr val="E989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23" lvl="1" algn="ctr"/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Refer to 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camosun.ca/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financialaid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 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for Camosun award and bursary information and put important deadline dates into your calendar </a:t>
            </a:r>
          </a:p>
        </p:txBody>
      </p:sp>
      <p:sp>
        <p:nvSpPr>
          <p:cNvPr id="12" name="L-Shape 11">
            <a:extLst>
              <a:ext uri="{FF2B5EF4-FFF2-40B4-BE49-F238E27FC236}">
                <a16:creationId xmlns:a16="http://schemas.microsoft.com/office/drawing/2014/main" id="{A6499064-09D7-43EA-981F-25BECD0C3045}"/>
              </a:ext>
            </a:extLst>
          </p:cNvPr>
          <p:cNvSpPr/>
          <p:nvPr/>
        </p:nvSpPr>
        <p:spPr>
          <a:xfrm rot="13606448">
            <a:off x="4449820" y="5154820"/>
            <a:ext cx="237563" cy="220097"/>
          </a:xfrm>
          <a:prstGeom prst="corner">
            <a:avLst>
              <a:gd name="adj1" fmla="val 35224"/>
              <a:gd name="adj2" fmla="val 35995"/>
            </a:avLst>
          </a:prstGeom>
          <a:ln>
            <a:solidFill>
              <a:srgbClr val="E9891C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70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C72A36B-E45F-4589-BF0D-9A7F899D3654}"/>
              </a:ext>
            </a:extLst>
          </p:cNvPr>
          <p:cNvCxnSpPr>
            <a:cxnSpLocks/>
          </p:cNvCxnSpPr>
          <p:nvPr/>
        </p:nvCxnSpPr>
        <p:spPr>
          <a:xfrm>
            <a:off x="2065973" y="5257252"/>
            <a:ext cx="2535129" cy="1139"/>
          </a:xfrm>
          <a:prstGeom prst="line">
            <a:avLst/>
          </a:prstGeom>
          <a:ln w="25400">
            <a:solidFill>
              <a:srgbClr val="E989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C08CED9-1A0D-455E-8777-3F3174F425CB}"/>
              </a:ext>
            </a:extLst>
          </p:cNvPr>
          <p:cNvCxnSpPr>
            <a:cxnSpLocks/>
          </p:cNvCxnSpPr>
          <p:nvPr/>
        </p:nvCxnSpPr>
        <p:spPr>
          <a:xfrm>
            <a:off x="6900543" y="8532074"/>
            <a:ext cx="2535129" cy="1139"/>
          </a:xfrm>
          <a:prstGeom prst="line">
            <a:avLst/>
          </a:prstGeom>
          <a:ln w="25400">
            <a:solidFill>
              <a:srgbClr val="E989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L-Shape 30">
            <a:extLst>
              <a:ext uri="{FF2B5EF4-FFF2-40B4-BE49-F238E27FC236}">
                <a16:creationId xmlns:a16="http://schemas.microsoft.com/office/drawing/2014/main" id="{AFB9CD27-0142-4857-ADE9-C4C4A328D7F0}"/>
              </a:ext>
            </a:extLst>
          </p:cNvPr>
          <p:cNvSpPr/>
          <p:nvPr/>
        </p:nvSpPr>
        <p:spPr>
          <a:xfrm rot="13606448">
            <a:off x="9278791" y="8422027"/>
            <a:ext cx="237563" cy="220097"/>
          </a:xfrm>
          <a:prstGeom prst="corner">
            <a:avLst>
              <a:gd name="adj1" fmla="val 35224"/>
              <a:gd name="adj2" fmla="val 35995"/>
            </a:avLst>
          </a:prstGeom>
          <a:ln>
            <a:solidFill>
              <a:srgbClr val="E9891C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70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9C69B2A-C0D1-41DF-AC24-B4F25BAE2BB5}"/>
              </a:ext>
            </a:extLst>
          </p:cNvPr>
          <p:cNvCxnSpPr>
            <a:cxnSpLocks/>
          </p:cNvCxnSpPr>
          <p:nvPr/>
        </p:nvCxnSpPr>
        <p:spPr>
          <a:xfrm rot="16200000">
            <a:off x="797840" y="4011194"/>
            <a:ext cx="2535129" cy="1139"/>
          </a:xfrm>
          <a:prstGeom prst="line">
            <a:avLst/>
          </a:prstGeom>
          <a:ln w="25400">
            <a:solidFill>
              <a:srgbClr val="E989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AA19A34-E7F6-44F7-9DAF-C1B13F8C5580}"/>
              </a:ext>
            </a:extLst>
          </p:cNvPr>
          <p:cNvCxnSpPr>
            <a:cxnSpLocks/>
          </p:cNvCxnSpPr>
          <p:nvPr/>
        </p:nvCxnSpPr>
        <p:spPr>
          <a:xfrm rot="16200000">
            <a:off x="5633549" y="7275569"/>
            <a:ext cx="2535129" cy="1139"/>
          </a:xfrm>
          <a:prstGeom prst="line">
            <a:avLst/>
          </a:prstGeom>
          <a:ln w="25400">
            <a:solidFill>
              <a:srgbClr val="E989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DC65E685-61DE-46C6-A7DA-6BFCACABA1F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58602" y="0"/>
            <a:ext cx="6629399" cy="29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8172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C7BAC47-79EE-4939-A42F-123E442771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94" t="-13294" r="58392" b="-4724"/>
          <a:stretch/>
        </p:blipFill>
        <p:spPr>
          <a:xfrm rot="16200000">
            <a:off x="6097966" y="385817"/>
            <a:ext cx="4694348" cy="39227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DFAAC2A-8A54-4E1D-A23E-D2D5D2BDD537}"/>
              </a:ext>
            </a:extLst>
          </p:cNvPr>
          <p:cNvSpPr txBox="1"/>
          <p:nvPr/>
        </p:nvSpPr>
        <p:spPr>
          <a:xfrm>
            <a:off x="0" y="5356596"/>
            <a:ext cx="786032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57329" lvl="1" indent="-571529">
              <a:spcBef>
                <a:spcPts val="1200"/>
              </a:spcBef>
              <a:spcAft>
                <a:spcPts val="1200"/>
              </a:spcAft>
              <a:buClr>
                <a:srgbClr val="E9891C"/>
              </a:buClr>
              <a:buFont typeface="Wingdings" panose="05000000000000000000" pitchFamily="2" charset="2"/>
              <a:buChar char="Ø"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250-370-4862</a:t>
            </a:r>
          </a:p>
          <a:p>
            <a:pPr marL="1257329" lvl="1" indent="-571529">
              <a:spcBef>
                <a:spcPts val="1200"/>
              </a:spcBef>
              <a:spcAft>
                <a:spcPts val="1200"/>
              </a:spcAft>
              <a:buClr>
                <a:srgbClr val="E9891C"/>
              </a:buClr>
              <a:buFont typeface="Wingdings" panose="05000000000000000000" pitchFamily="2" charset="2"/>
              <a:buChar char="Ø"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financialaid@camosun.ca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  <a:p>
            <a:pPr marL="1257329" lvl="1" indent="-571529">
              <a:spcBef>
                <a:spcPts val="1200"/>
              </a:spcBef>
              <a:spcAft>
                <a:spcPts val="1200"/>
              </a:spcAft>
              <a:buClr>
                <a:srgbClr val="E9891C"/>
              </a:buClr>
              <a:buFont typeface="Wingdings" panose="05000000000000000000" pitchFamily="2" charset="2"/>
              <a:buChar char="Ø"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In person, Interurban Campus</a:t>
            </a:r>
            <a:b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Liz Ashton Campus Centre, Second floor</a:t>
            </a:r>
          </a:p>
          <a:p>
            <a:pPr marL="1257329" lvl="1" indent="-571529">
              <a:spcBef>
                <a:spcPts val="1200"/>
              </a:spcBef>
              <a:spcAft>
                <a:spcPts val="1200"/>
              </a:spcAft>
              <a:buClr>
                <a:srgbClr val="E9891C"/>
              </a:buClr>
              <a:buFont typeface="Wingdings" panose="05000000000000000000" pitchFamily="2" charset="2"/>
              <a:buChar char="Ø"/>
            </a:pPr>
            <a:r>
              <a:rPr lang="en-CA" sz="3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Virtually via iPad, Lansdowne Campus</a:t>
            </a:r>
            <a:br>
              <a:rPr lang="en-CA" sz="3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CA" sz="3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Dawson Building, First floor</a:t>
            </a:r>
            <a:endParaRPr lang="en-US" sz="3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7430BF-3CAC-46E0-B7DF-019AB048A5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240" y="143590"/>
            <a:ext cx="4842459" cy="28302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6E65C7B-FD9B-42C9-9BE9-88CEB62EE894}"/>
              </a:ext>
            </a:extLst>
          </p:cNvPr>
          <p:cNvSpPr txBox="1"/>
          <p:nvPr/>
        </p:nvSpPr>
        <p:spPr>
          <a:xfrm>
            <a:off x="1" y="3388100"/>
            <a:ext cx="5117699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r">
              <a:spcBef>
                <a:spcPts val="1200"/>
              </a:spcBef>
              <a:spcAft>
                <a:spcPts val="1200"/>
              </a:spcAft>
              <a:buClr>
                <a:srgbClr val="E9891C"/>
              </a:buClr>
            </a:pPr>
            <a:r>
              <a:rPr lang="en-CA" sz="3600" b="1" dirty="0">
                <a:solidFill>
                  <a:srgbClr val="93BF37"/>
                </a:solidFill>
              </a:rPr>
              <a:t>Monday-Friday   </a:t>
            </a:r>
          </a:p>
          <a:p>
            <a:pPr lvl="1" algn="r">
              <a:spcBef>
                <a:spcPts val="1200"/>
              </a:spcBef>
              <a:spcAft>
                <a:spcPts val="1200"/>
              </a:spcAft>
              <a:buClr>
                <a:srgbClr val="E9891C"/>
              </a:buClr>
            </a:pPr>
            <a:r>
              <a:rPr lang="en-CA" sz="3600" b="1" dirty="0">
                <a:solidFill>
                  <a:srgbClr val="93BF37"/>
                </a:solidFill>
              </a:rPr>
              <a:t>9am-4pm</a:t>
            </a:r>
            <a:r>
              <a:rPr lang="en-CA" sz="2700" dirty="0"/>
              <a:t>	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D10B627-B324-4DC4-8164-0844F7FD920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24467" y="-26369"/>
            <a:ext cx="9763533" cy="10306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5402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98297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971792" y="3427857"/>
            <a:ext cx="4077208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5400" b="0" spc="-5" dirty="0">
                <a:solidFill>
                  <a:srgbClr val="FFFFFF"/>
                </a:solidFill>
                <a:latin typeface="Calibri"/>
                <a:cs typeface="Calibri"/>
              </a:rPr>
              <a:t>Thank</a:t>
            </a:r>
            <a:r>
              <a:rPr sz="5400" b="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400" b="0" spc="-25" dirty="0">
                <a:solidFill>
                  <a:srgbClr val="FFFFFF"/>
                </a:solidFill>
                <a:latin typeface="Calibri"/>
                <a:cs typeface="Calibri"/>
              </a:rPr>
              <a:t>you</a:t>
            </a:r>
            <a:endParaRPr sz="54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29935" y="5524500"/>
            <a:ext cx="7627493" cy="11336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FFFFFF"/>
                </a:solidFill>
                <a:latin typeface="Calibri"/>
                <a:cs typeface="Calibri"/>
              </a:rPr>
              <a:t>Inspiring </a:t>
            </a:r>
            <a:r>
              <a:rPr sz="3600" spc="-10" dirty="0">
                <a:solidFill>
                  <a:srgbClr val="FFFFFF"/>
                </a:solidFill>
                <a:latin typeface="Calibri"/>
                <a:cs typeface="Calibri"/>
              </a:rPr>
              <a:t>life-changing</a:t>
            </a:r>
            <a:r>
              <a:rPr sz="3600" spc="-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00" dirty="0">
                <a:solidFill>
                  <a:srgbClr val="FFFFFF"/>
                </a:solidFill>
                <a:latin typeface="Calibri"/>
                <a:cs typeface="Calibri"/>
              </a:rPr>
              <a:t>learning</a:t>
            </a:r>
            <a:endParaRPr lang="en-CA" sz="3600" dirty="0">
              <a:solidFill>
                <a:srgbClr val="FFFFFF"/>
              </a:solidFill>
              <a:latin typeface="Calibri"/>
              <a:cs typeface="Calibri"/>
            </a:endParaRP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endParaRPr lang="en-CA" sz="36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7694676"/>
            <a:ext cx="18288000" cy="1226820"/>
          </a:xfrm>
          <a:custGeom>
            <a:avLst/>
            <a:gdLst/>
            <a:ahLst/>
            <a:cxnLst/>
            <a:rect l="l" t="t" r="r" b="b"/>
            <a:pathLst>
              <a:path w="18288000" h="1226820">
                <a:moveTo>
                  <a:pt x="0" y="1226820"/>
                </a:moveTo>
                <a:lnTo>
                  <a:pt x="18288000" y="1226820"/>
                </a:lnTo>
                <a:lnTo>
                  <a:pt x="18288000" y="0"/>
                </a:lnTo>
                <a:lnTo>
                  <a:pt x="0" y="0"/>
                </a:lnTo>
                <a:lnTo>
                  <a:pt x="0" y="122682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6" name="objec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018088"/>
              </p:ext>
            </p:extLst>
          </p:nvPr>
        </p:nvGraphicFramePr>
        <p:xfrm>
          <a:off x="0" y="7694676"/>
          <a:ext cx="18287365" cy="200649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30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130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435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41299">
                <a:tc>
                  <a:txBody>
                    <a:bodyPr/>
                    <a:lstStyle/>
                    <a:p>
                      <a:pPr marL="774700">
                        <a:lnSpc>
                          <a:spcPct val="100000"/>
                        </a:lnSpc>
                        <a:spcBef>
                          <a:spcPts val="1660"/>
                        </a:spcBef>
                      </a:pPr>
                      <a:r>
                        <a:rPr sz="2400" b="1" spc="-5" dirty="0">
                          <a:solidFill>
                            <a:srgbClr val="3E3E3E"/>
                          </a:solidFill>
                          <a:latin typeface="Calibri"/>
                          <a:cs typeface="Calibri"/>
                        </a:rPr>
                        <a:t>FOR MORE</a:t>
                      </a:r>
                      <a:r>
                        <a:rPr sz="2400" b="1" spc="-20" dirty="0">
                          <a:solidFill>
                            <a:srgbClr val="3E3E3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400" b="1" spc="-25" dirty="0">
                          <a:solidFill>
                            <a:srgbClr val="3E3E3E"/>
                          </a:solidFill>
                          <a:latin typeface="Calibri"/>
                          <a:cs typeface="Calibri"/>
                        </a:rPr>
                        <a:t>INFORMATION: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21082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0143">
                <a:tc>
                  <a:txBody>
                    <a:bodyPr/>
                    <a:lstStyle/>
                    <a:p>
                      <a:pPr marL="774700" marR="492759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sz="2400" b="1" spc="-10" dirty="0">
                          <a:solidFill>
                            <a:srgbClr val="5A5A5A"/>
                          </a:solidFill>
                          <a:latin typeface="Calibri"/>
                          <a:cs typeface="Calibri"/>
                        </a:rPr>
                        <a:t>Course Requirements</a:t>
                      </a:r>
                      <a:r>
                        <a:rPr sz="2400" b="1" spc="-65" dirty="0">
                          <a:solidFill>
                            <a:srgbClr val="5A5A5A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400" b="1" dirty="0">
                          <a:solidFill>
                            <a:srgbClr val="5A5A5A"/>
                          </a:solidFill>
                          <a:latin typeface="Calibri"/>
                          <a:cs typeface="Calibri"/>
                        </a:rPr>
                        <a:t>and  </a:t>
                      </a:r>
                      <a:r>
                        <a:rPr sz="2400" b="1" spc="-10" dirty="0">
                          <a:solidFill>
                            <a:srgbClr val="5A5A5A"/>
                          </a:solidFill>
                          <a:latin typeface="Calibri"/>
                          <a:cs typeface="Calibri"/>
                        </a:rPr>
                        <a:t>Prerequisites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73025" marB="0"/>
                </a:tc>
                <a:tc>
                  <a:txBody>
                    <a:bodyPr/>
                    <a:lstStyle/>
                    <a:p>
                      <a:pPr marL="500380">
                        <a:lnSpc>
                          <a:spcPct val="100000"/>
                        </a:lnSpc>
                        <a:spcBef>
                          <a:spcPts val="1985"/>
                        </a:spcBef>
                      </a:pPr>
                      <a:r>
                        <a:rPr sz="2400" b="1" dirty="0">
                          <a:solidFill>
                            <a:srgbClr val="5A5A5A"/>
                          </a:solidFill>
                          <a:latin typeface="Calibri"/>
                          <a:cs typeface="Calibri"/>
                        </a:rPr>
                        <a:t>BSN </a:t>
                      </a:r>
                      <a:r>
                        <a:rPr sz="2400" b="1" spc="-5" dirty="0">
                          <a:solidFill>
                            <a:srgbClr val="5A5A5A"/>
                          </a:solidFill>
                          <a:latin typeface="Calibri"/>
                          <a:cs typeface="Calibri"/>
                        </a:rPr>
                        <a:t>Admissions </a:t>
                      </a:r>
                      <a:r>
                        <a:rPr sz="2400" b="1" spc="-30" dirty="0">
                          <a:solidFill>
                            <a:srgbClr val="5A5A5A"/>
                          </a:solidFill>
                          <a:latin typeface="Calibri"/>
                          <a:cs typeface="Calibri"/>
                        </a:rPr>
                        <a:t>Advisor, </a:t>
                      </a:r>
                      <a:r>
                        <a:rPr sz="2400" b="1" spc="-5" dirty="0">
                          <a:solidFill>
                            <a:srgbClr val="5A5A5A"/>
                          </a:solidFill>
                          <a:latin typeface="Calibri"/>
                          <a:cs typeface="Calibri"/>
                        </a:rPr>
                        <a:t>Deb</a:t>
                      </a:r>
                      <a:r>
                        <a:rPr sz="2400" b="1" dirty="0">
                          <a:solidFill>
                            <a:srgbClr val="5A5A5A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400" b="1" spc="-10" dirty="0">
                          <a:solidFill>
                            <a:srgbClr val="5A5A5A"/>
                          </a:solidFill>
                          <a:latin typeface="Calibri"/>
                          <a:cs typeface="Calibri"/>
                        </a:rPr>
                        <a:t>Delaney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252095" marB="0"/>
                </a:tc>
                <a:tc>
                  <a:txBody>
                    <a:bodyPr/>
                    <a:lstStyle/>
                    <a:p>
                      <a:pPr marL="231140">
                        <a:lnSpc>
                          <a:spcPct val="100000"/>
                        </a:lnSpc>
                        <a:spcBef>
                          <a:spcPts val="1985"/>
                        </a:spcBef>
                      </a:pPr>
                      <a:r>
                        <a:rPr sz="2400" b="1" u="heavy" spc="-5" dirty="0">
                          <a:solidFill>
                            <a:srgbClr val="91BD37"/>
                          </a:solidFill>
                          <a:uFill>
                            <a:solidFill>
                              <a:srgbClr val="91BD37"/>
                            </a:solidFill>
                          </a:uFill>
                          <a:latin typeface="Calibri"/>
                          <a:cs typeface="Calibri"/>
                          <a:hlinkClick r:id="rId3"/>
                        </a:rPr>
                        <a:t>DebDelaney@camosun.ca</a:t>
                      </a:r>
                      <a:endParaRPr sz="2400" dirty="0">
                        <a:latin typeface="Calibri"/>
                        <a:cs typeface="Calibri"/>
                      </a:endParaRPr>
                    </a:p>
                  </a:txBody>
                  <a:tcPr marL="0" marR="0" marT="252095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5056">
                <a:tc>
                  <a:txBody>
                    <a:bodyPr/>
                    <a:lstStyle/>
                    <a:p>
                      <a:pPr marL="774700">
                        <a:lnSpc>
                          <a:spcPts val="2835"/>
                        </a:lnSpc>
                      </a:pPr>
                      <a:r>
                        <a:rPr sz="2400" b="1" dirty="0">
                          <a:solidFill>
                            <a:srgbClr val="5A5A5A"/>
                          </a:solidFill>
                          <a:latin typeface="Calibri"/>
                          <a:cs typeface="Calibri"/>
                        </a:rPr>
                        <a:t>BSN </a:t>
                      </a:r>
                      <a:r>
                        <a:rPr sz="2400" b="1" spc="-15" dirty="0">
                          <a:solidFill>
                            <a:srgbClr val="5A5A5A"/>
                          </a:solidFill>
                          <a:latin typeface="Calibri"/>
                          <a:cs typeface="Calibri"/>
                        </a:rPr>
                        <a:t>Program</a:t>
                      </a:r>
                      <a:r>
                        <a:rPr sz="2400" b="1" spc="-45" dirty="0">
                          <a:solidFill>
                            <a:srgbClr val="5A5A5A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400" b="1" spc="-10" dirty="0">
                          <a:solidFill>
                            <a:srgbClr val="5A5A5A"/>
                          </a:solidFill>
                          <a:latin typeface="Calibri"/>
                          <a:cs typeface="Calibri"/>
                        </a:rPr>
                        <a:t>Questions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00380">
                        <a:lnSpc>
                          <a:spcPts val="2835"/>
                        </a:lnSpc>
                      </a:pPr>
                      <a:r>
                        <a:rPr sz="2400" b="1" dirty="0">
                          <a:solidFill>
                            <a:srgbClr val="5A5A5A"/>
                          </a:solidFill>
                          <a:latin typeface="Calibri"/>
                          <a:cs typeface="Calibri"/>
                        </a:rPr>
                        <a:t>BSN </a:t>
                      </a:r>
                      <a:r>
                        <a:rPr sz="2400" b="1" spc="-35" dirty="0">
                          <a:solidFill>
                            <a:srgbClr val="5A5A5A"/>
                          </a:solidFill>
                          <a:latin typeface="Calibri"/>
                          <a:cs typeface="Calibri"/>
                        </a:rPr>
                        <a:t>Chair, </a:t>
                      </a:r>
                      <a:r>
                        <a:rPr lang="en-CA" sz="2400" b="1" spc="-55" dirty="0">
                          <a:solidFill>
                            <a:srgbClr val="5A5A5A"/>
                          </a:solidFill>
                          <a:latin typeface="Calibri"/>
                          <a:cs typeface="Calibri"/>
                        </a:rPr>
                        <a:t>Robin Humble</a:t>
                      </a:r>
                      <a:endParaRPr sz="2400" dirty="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31140">
                        <a:lnSpc>
                          <a:spcPts val="2835"/>
                        </a:lnSpc>
                      </a:pPr>
                      <a:r>
                        <a:rPr lang="en-CA" sz="2400" b="1" u="heavy" spc="-10">
                          <a:solidFill>
                            <a:srgbClr val="91BD37"/>
                          </a:solidFill>
                          <a:uFill>
                            <a:solidFill>
                              <a:srgbClr val="91BD37"/>
                            </a:solidFill>
                          </a:uFill>
                          <a:latin typeface="Calibri"/>
                          <a:cs typeface="Calibri"/>
                          <a:hlinkClick r:id="rId4"/>
                        </a:rPr>
                        <a:t>Humbler@</a:t>
                      </a:r>
                      <a:r>
                        <a:rPr lang="en-CA" sz="2400" b="1" u="heavy" spc="-10" dirty="0">
                          <a:solidFill>
                            <a:srgbClr val="91BD37"/>
                          </a:solidFill>
                          <a:uFill>
                            <a:solidFill>
                              <a:srgbClr val="91BD37"/>
                            </a:solidFill>
                          </a:uFill>
                          <a:latin typeface="Calibri"/>
                          <a:cs typeface="Calibri"/>
                          <a:hlinkClick r:id="rId4"/>
                        </a:rPr>
                        <a:t>c</a:t>
                      </a:r>
                      <a:r>
                        <a:rPr lang="en-CA" sz="2400" b="1" u="heavy" spc="-10">
                          <a:solidFill>
                            <a:srgbClr val="91BD37"/>
                          </a:solidFill>
                          <a:uFill>
                            <a:solidFill>
                              <a:srgbClr val="91BD37"/>
                            </a:solidFill>
                          </a:uFill>
                          <a:latin typeface="Calibri"/>
                          <a:cs typeface="Calibri"/>
                          <a:hlinkClick r:id="rId4"/>
                        </a:rPr>
                        <a:t>amosun</a:t>
                      </a:r>
                      <a:r>
                        <a:rPr lang="en-CA" sz="2400" b="1" u="heavy" spc="-10" dirty="0">
                          <a:solidFill>
                            <a:srgbClr val="91BD37"/>
                          </a:solidFill>
                          <a:uFill>
                            <a:solidFill>
                              <a:srgbClr val="91BD37"/>
                            </a:solidFill>
                          </a:uFill>
                          <a:latin typeface="Calibri"/>
                          <a:cs typeface="Calibri"/>
                          <a:hlinkClick r:id="rId4"/>
                        </a:rPr>
                        <a:t>.ca</a:t>
                      </a:r>
                      <a:r>
                        <a:rPr lang="en-CA" sz="2400" b="1" u="heavy" spc="-10" dirty="0">
                          <a:solidFill>
                            <a:srgbClr val="91BD37"/>
                          </a:solidFill>
                          <a:uFill>
                            <a:solidFill>
                              <a:srgbClr val="91BD37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endParaRPr sz="2400" dirty="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572497"/>
            <a:ext cx="18288000" cy="1714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980033" y="2125421"/>
            <a:ext cx="10257790" cy="43210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69900" indent="-457834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469900" algn="l"/>
                <a:tab pos="470534" algn="l"/>
              </a:tabLst>
            </a:pPr>
            <a:r>
              <a:rPr sz="4000" spc="-10" dirty="0">
                <a:solidFill>
                  <a:srgbClr val="2C2C2C"/>
                </a:solidFill>
                <a:latin typeface="Calibri"/>
                <a:cs typeface="Calibri"/>
              </a:rPr>
              <a:t>Camosun College </a:t>
            </a:r>
            <a:r>
              <a:rPr sz="4000" spc="-5" dirty="0">
                <a:solidFill>
                  <a:srgbClr val="2C2C2C"/>
                </a:solidFill>
                <a:latin typeface="Calibri"/>
                <a:cs typeface="Calibri"/>
              </a:rPr>
              <a:t>is </a:t>
            </a:r>
            <a:r>
              <a:rPr sz="4000" spc="-105" dirty="0">
                <a:solidFill>
                  <a:srgbClr val="2C2C2C"/>
                </a:solidFill>
                <a:latin typeface="Calibri"/>
                <a:cs typeface="Calibri"/>
              </a:rPr>
              <a:t>B.C.’s </a:t>
            </a:r>
            <a:r>
              <a:rPr sz="4000" spc="-25" dirty="0">
                <a:solidFill>
                  <a:srgbClr val="2C2C2C"/>
                </a:solidFill>
                <a:latin typeface="Calibri"/>
                <a:cs typeface="Calibri"/>
              </a:rPr>
              <a:t>largest </a:t>
            </a:r>
            <a:r>
              <a:rPr sz="4000" spc="-10" dirty="0">
                <a:solidFill>
                  <a:srgbClr val="2C2C2C"/>
                </a:solidFill>
                <a:latin typeface="Calibri"/>
                <a:cs typeface="Calibri"/>
              </a:rPr>
              <a:t>public</a:t>
            </a:r>
            <a:r>
              <a:rPr sz="4000" spc="160" dirty="0">
                <a:solidFill>
                  <a:srgbClr val="2C2C2C"/>
                </a:solidFill>
                <a:latin typeface="Calibri"/>
                <a:cs typeface="Calibri"/>
              </a:rPr>
              <a:t> </a:t>
            </a:r>
            <a:r>
              <a:rPr sz="4000" spc="-20" dirty="0">
                <a:solidFill>
                  <a:srgbClr val="2C2C2C"/>
                </a:solidFill>
                <a:latin typeface="Calibri"/>
                <a:cs typeface="Calibri"/>
              </a:rPr>
              <a:t>college</a:t>
            </a:r>
            <a:endParaRPr sz="4000" dirty="0">
              <a:latin typeface="Calibri"/>
              <a:cs typeface="Calibri"/>
            </a:endParaRPr>
          </a:p>
          <a:p>
            <a:pPr marL="469900" indent="-457834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469900" algn="l"/>
                <a:tab pos="470534" algn="l"/>
              </a:tabLst>
            </a:pPr>
            <a:r>
              <a:rPr sz="4000" spc="-5" dirty="0">
                <a:solidFill>
                  <a:srgbClr val="2C2C2C"/>
                </a:solidFill>
                <a:latin typeface="Calibri"/>
                <a:cs typeface="Calibri"/>
              </a:rPr>
              <a:t>19,000+ </a:t>
            </a:r>
            <a:r>
              <a:rPr sz="4000" spc="-15" dirty="0">
                <a:solidFill>
                  <a:srgbClr val="2C2C2C"/>
                </a:solidFill>
                <a:latin typeface="Calibri"/>
                <a:cs typeface="Calibri"/>
              </a:rPr>
              <a:t>students</a:t>
            </a:r>
            <a:endParaRPr sz="4000" dirty="0">
              <a:latin typeface="Calibri"/>
              <a:cs typeface="Calibri"/>
            </a:endParaRPr>
          </a:p>
          <a:p>
            <a:pPr marL="469900" indent="-457834">
              <a:lnSpc>
                <a:spcPct val="100000"/>
              </a:lnSpc>
              <a:buFont typeface="Arial"/>
              <a:buChar char="•"/>
              <a:tabLst>
                <a:tab pos="469900" algn="l"/>
                <a:tab pos="470534" algn="l"/>
              </a:tabLst>
            </a:pPr>
            <a:r>
              <a:rPr sz="4000" spc="-5" dirty="0">
                <a:solidFill>
                  <a:srgbClr val="2C2C2C"/>
                </a:solidFill>
                <a:latin typeface="Calibri"/>
                <a:cs typeface="Calibri"/>
              </a:rPr>
              <a:t>1,200+ </a:t>
            </a:r>
            <a:r>
              <a:rPr sz="4000" spc="-15" dirty="0">
                <a:solidFill>
                  <a:srgbClr val="2C2C2C"/>
                </a:solidFill>
                <a:latin typeface="Calibri"/>
                <a:cs typeface="Calibri"/>
              </a:rPr>
              <a:t>faculty </a:t>
            </a:r>
            <a:r>
              <a:rPr sz="4000" spc="-5" dirty="0">
                <a:solidFill>
                  <a:srgbClr val="2C2C2C"/>
                </a:solidFill>
                <a:latin typeface="Calibri"/>
                <a:cs typeface="Calibri"/>
              </a:rPr>
              <a:t>and</a:t>
            </a:r>
            <a:r>
              <a:rPr sz="4000" spc="-10" dirty="0">
                <a:solidFill>
                  <a:srgbClr val="2C2C2C"/>
                </a:solidFill>
                <a:latin typeface="Calibri"/>
                <a:cs typeface="Calibri"/>
              </a:rPr>
              <a:t> </a:t>
            </a:r>
            <a:r>
              <a:rPr sz="4000" spc="-35" dirty="0">
                <a:solidFill>
                  <a:srgbClr val="2C2C2C"/>
                </a:solidFill>
                <a:latin typeface="Calibri"/>
                <a:cs typeface="Calibri"/>
              </a:rPr>
              <a:t>staff</a:t>
            </a:r>
            <a:endParaRPr sz="4000" dirty="0">
              <a:latin typeface="Calibri"/>
              <a:cs typeface="Calibri"/>
            </a:endParaRPr>
          </a:p>
          <a:p>
            <a:pPr marL="469900" marR="5080" indent="-457834">
              <a:lnSpc>
                <a:spcPct val="100000"/>
              </a:lnSpc>
              <a:buFont typeface="Arial"/>
              <a:buChar char="•"/>
              <a:tabLst>
                <a:tab pos="469900" algn="l"/>
                <a:tab pos="470534" algn="l"/>
              </a:tabLst>
            </a:pPr>
            <a:r>
              <a:rPr sz="4000" spc="-25" dirty="0">
                <a:solidFill>
                  <a:srgbClr val="2C2C2C"/>
                </a:solidFill>
                <a:latin typeface="Calibri"/>
                <a:cs typeface="Calibri"/>
              </a:rPr>
              <a:t>Programs </a:t>
            </a:r>
            <a:r>
              <a:rPr sz="4000" spc="-30" dirty="0">
                <a:solidFill>
                  <a:srgbClr val="2C2C2C"/>
                </a:solidFill>
                <a:latin typeface="Calibri"/>
                <a:cs typeface="Calibri"/>
              </a:rPr>
              <a:t>range </a:t>
            </a:r>
            <a:r>
              <a:rPr sz="4000" spc="-25" dirty="0">
                <a:solidFill>
                  <a:srgbClr val="2C2C2C"/>
                </a:solidFill>
                <a:latin typeface="Calibri"/>
                <a:cs typeface="Calibri"/>
              </a:rPr>
              <a:t>from </a:t>
            </a:r>
            <a:r>
              <a:rPr sz="4000" spc="-5" dirty="0">
                <a:solidFill>
                  <a:srgbClr val="2C2C2C"/>
                </a:solidFill>
                <a:latin typeface="Calibri"/>
                <a:cs typeface="Calibri"/>
              </a:rPr>
              <a:t>arts and </a:t>
            </a:r>
            <a:r>
              <a:rPr sz="4000" spc="-10" dirty="0">
                <a:solidFill>
                  <a:srgbClr val="2C2C2C"/>
                </a:solidFill>
                <a:latin typeface="Calibri"/>
                <a:cs typeface="Calibri"/>
              </a:rPr>
              <a:t>business </a:t>
            </a:r>
            <a:r>
              <a:rPr sz="4000" spc="-25" dirty="0">
                <a:solidFill>
                  <a:srgbClr val="2C2C2C"/>
                </a:solidFill>
                <a:latin typeface="Calibri"/>
                <a:cs typeface="Calibri"/>
              </a:rPr>
              <a:t>to </a:t>
            </a:r>
            <a:r>
              <a:rPr sz="4000" spc="-15" dirty="0">
                <a:solidFill>
                  <a:srgbClr val="2C2C2C"/>
                </a:solidFill>
                <a:latin typeface="Calibri"/>
                <a:cs typeface="Calibri"/>
              </a:rPr>
              <a:t>tech  </a:t>
            </a:r>
            <a:r>
              <a:rPr sz="4000" spc="-5" dirty="0">
                <a:solidFill>
                  <a:srgbClr val="2C2C2C"/>
                </a:solidFill>
                <a:latin typeface="Calibri"/>
                <a:cs typeface="Calibri"/>
              </a:rPr>
              <a:t>and </a:t>
            </a:r>
            <a:r>
              <a:rPr sz="4000" spc="-20" dirty="0">
                <a:solidFill>
                  <a:srgbClr val="2C2C2C"/>
                </a:solidFill>
                <a:latin typeface="Calibri"/>
                <a:cs typeface="Calibri"/>
              </a:rPr>
              <a:t>trades </a:t>
            </a:r>
            <a:r>
              <a:rPr lang="en-CA" sz="4000" spc="-20" dirty="0">
                <a:solidFill>
                  <a:srgbClr val="2C2C2C"/>
                </a:solidFill>
                <a:latin typeface="Calibri"/>
                <a:cs typeface="Calibri"/>
              </a:rPr>
              <a:t>and</a:t>
            </a:r>
            <a:r>
              <a:rPr sz="4000" spc="-20" dirty="0">
                <a:solidFill>
                  <a:srgbClr val="2C2C2C"/>
                </a:solidFill>
                <a:latin typeface="Calibri"/>
                <a:cs typeface="Calibri"/>
              </a:rPr>
              <a:t> university </a:t>
            </a:r>
            <a:r>
              <a:rPr sz="4000" spc="-30" dirty="0">
                <a:solidFill>
                  <a:srgbClr val="2C2C2C"/>
                </a:solidFill>
                <a:latin typeface="Calibri"/>
                <a:cs typeface="Calibri"/>
              </a:rPr>
              <a:t>transfer </a:t>
            </a:r>
            <a:endParaRPr sz="4000" dirty="0">
              <a:latin typeface="Calibri"/>
              <a:cs typeface="Calibri"/>
            </a:endParaRPr>
          </a:p>
          <a:p>
            <a:pPr marL="469900" marR="697865" indent="-457834">
              <a:lnSpc>
                <a:spcPct val="100000"/>
              </a:lnSpc>
              <a:buFont typeface="Arial"/>
              <a:buChar char="•"/>
              <a:tabLst>
                <a:tab pos="469900" algn="l"/>
                <a:tab pos="470534" algn="l"/>
              </a:tabLst>
            </a:pPr>
            <a:r>
              <a:rPr sz="4000" spc="-10" dirty="0">
                <a:solidFill>
                  <a:srgbClr val="2C2C2C"/>
                </a:solidFill>
                <a:latin typeface="Calibri"/>
                <a:cs typeface="Calibri"/>
              </a:rPr>
              <a:t>Credentials </a:t>
            </a:r>
            <a:r>
              <a:rPr sz="4000" spc="-5" dirty="0">
                <a:solidFill>
                  <a:srgbClr val="2C2C2C"/>
                </a:solidFill>
                <a:latin typeface="Calibri"/>
                <a:cs typeface="Calibri"/>
              </a:rPr>
              <a:t>include </a:t>
            </a:r>
            <a:r>
              <a:rPr sz="4000" spc="-10" dirty="0">
                <a:solidFill>
                  <a:srgbClr val="2C2C2C"/>
                </a:solidFill>
                <a:latin typeface="Calibri"/>
                <a:cs typeface="Calibri"/>
              </a:rPr>
              <a:t>dual credits, </a:t>
            </a:r>
            <a:r>
              <a:rPr sz="4000" spc="-15" dirty="0">
                <a:solidFill>
                  <a:srgbClr val="2C2C2C"/>
                </a:solidFill>
                <a:latin typeface="Calibri"/>
                <a:cs typeface="Calibri"/>
              </a:rPr>
              <a:t>certificates,  </a:t>
            </a:r>
            <a:r>
              <a:rPr sz="4000" spc="-10" dirty="0">
                <a:solidFill>
                  <a:srgbClr val="2C2C2C"/>
                </a:solidFill>
                <a:latin typeface="Calibri"/>
                <a:cs typeface="Calibri"/>
              </a:rPr>
              <a:t>diplomas, degrees, </a:t>
            </a:r>
            <a:r>
              <a:rPr sz="4000" spc="-15" dirty="0">
                <a:solidFill>
                  <a:srgbClr val="2C2C2C"/>
                </a:solidFill>
                <a:latin typeface="Calibri"/>
                <a:cs typeface="Calibri"/>
              </a:rPr>
              <a:t>post-degree</a:t>
            </a:r>
            <a:r>
              <a:rPr sz="4000" spc="5" dirty="0">
                <a:solidFill>
                  <a:srgbClr val="2C2C2C"/>
                </a:solidFill>
                <a:latin typeface="Calibri"/>
                <a:cs typeface="Calibri"/>
              </a:rPr>
              <a:t> </a:t>
            </a:r>
            <a:r>
              <a:rPr sz="4000" spc="-10" dirty="0">
                <a:solidFill>
                  <a:srgbClr val="2C2C2C"/>
                </a:solidFill>
                <a:latin typeface="Calibri"/>
                <a:cs typeface="Calibri"/>
              </a:rPr>
              <a:t>diplomas</a:t>
            </a:r>
            <a:endParaRPr sz="4000" dirty="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977116" y="190500"/>
            <a:ext cx="4860798" cy="83980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45311" y="310642"/>
            <a:ext cx="543306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1" spc="-5" dirty="0">
                <a:latin typeface="Calibri"/>
                <a:cs typeface="Calibri"/>
              </a:rPr>
              <a:t>Camosun</a:t>
            </a:r>
            <a:r>
              <a:rPr sz="6000" b="1" spc="-75" dirty="0">
                <a:latin typeface="Calibri"/>
                <a:cs typeface="Calibri"/>
              </a:rPr>
              <a:t> </a:t>
            </a:r>
            <a:r>
              <a:rPr sz="6000" b="1" spc="-15" dirty="0">
                <a:latin typeface="Calibri"/>
                <a:cs typeface="Calibri"/>
              </a:rPr>
              <a:t>College</a:t>
            </a:r>
            <a:endParaRPr sz="6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572497"/>
            <a:ext cx="18288000" cy="1714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40763" y="722376"/>
            <a:ext cx="15361919" cy="1108075"/>
          </a:xfrm>
          <a:prstGeom prst="rect">
            <a:avLst/>
          </a:prstGeom>
          <a:solidFill>
            <a:srgbClr val="91BD37"/>
          </a:solidFill>
        </p:spPr>
        <p:txBody>
          <a:bodyPr vert="horz" wrap="square" lIns="0" tIns="0" rIns="0" bIns="0" rtlCol="0">
            <a:spAutoFit/>
          </a:bodyPr>
          <a:lstStyle/>
          <a:p>
            <a:pPr marL="631825">
              <a:lnSpc>
                <a:spcPts val="7859"/>
              </a:lnSpc>
            </a:pPr>
            <a:r>
              <a:rPr b="0" spc="-10" dirty="0">
                <a:solidFill>
                  <a:srgbClr val="F1F1F1"/>
                </a:solidFill>
                <a:latin typeface="Calibri"/>
                <a:cs typeface="Calibri"/>
              </a:rPr>
              <a:t>School </a:t>
            </a:r>
            <a:r>
              <a:rPr b="0" spc="-5" dirty="0">
                <a:solidFill>
                  <a:srgbClr val="F1F1F1"/>
                </a:solidFill>
                <a:latin typeface="Calibri"/>
                <a:cs typeface="Calibri"/>
              </a:rPr>
              <a:t>of Health </a:t>
            </a:r>
            <a:r>
              <a:rPr b="0" dirty="0">
                <a:solidFill>
                  <a:srgbClr val="F1F1F1"/>
                </a:solidFill>
                <a:latin typeface="Calibri"/>
                <a:cs typeface="Calibri"/>
              </a:rPr>
              <a:t>&amp; </a:t>
            </a:r>
            <a:r>
              <a:rPr b="0" spc="-5" dirty="0">
                <a:solidFill>
                  <a:srgbClr val="F1F1F1"/>
                </a:solidFill>
                <a:latin typeface="Calibri"/>
                <a:cs typeface="Calibri"/>
              </a:rPr>
              <a:t>Human </a:t>
            </a:r>
            <a:r>
              <a:rPr b="0" spc="5" dirty="0">
                <a:solidFill>
                  <a:srgbClr val="F1F1F1"/>
                </a:solidFill>
                <a:latin typeface="Calibri"/>
                <a:cs typeface="Calibri"/>
              </a:rPr>
              <a:t>Services</a:t>
            </a:r>
            <a:r>
              <a:rPr b="0" spc="-45" dirty="0">
                <a:solidFill>
                  <a:srgbClr val="F1F1F1"/>
                </a:solidFill>
                <a:latin typeface="Calibri"/>
                <a:cs typeface="Calibri"/>
              </a:rPr>
              <a:t> </a:t>
            </a:r>
            <a:r>
              <a:rPr b="0" spc="-5" dirty="0">
                <a:solidFill>
                  <a:srgbClr val="F1F1F1"/>
                </a:solidFill>
                <a:latin typeface="Calibri"/>
                <a:cs typeface="Calibri"/>
              </a:rPr>
              <a:t>(HHS)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620392" y="2815843"/>
            <a:ext cx="14876780" cy="4963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marR="5080" indent="-4572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sz="3600" spc="-5" dirty="0">
                <a:solidFill>
                  <a:srgbClr val="434343"/>
                </a:solidFill>
                <a:latin typeface="Calibri"/>
                <a:cs typeface="Calibri"/>
              </a:rPr>
              <a:t>Camosun </a:t>
            </a:r>
            <a:r>
              <a:rPr sz="3600" spc="-10" dirty="0">
                <a:solidFill>
                  <a:srgbClr val="434343"/>
                </a:solidFill>
                <a:latin typeface="Calibri"/>
                <a:cs typeface="Calibri"/>
              </a:rPr>
              <a:t>College </a:t>
            </a:r>
            <a:r>
              <a:rPr sz="3600" spc="-30" dirty="0">
                <a:solidFill>
                  <a:srgbClr val="434343"/>
                </a:solidFill>
                <a:latin typeface="Calibri"/>
                <a:cs typeface="Calibri"/>
              </a:rPr>
              <a:t>offers </a:t>
            </a:r>
            <a:r>
              <a:rPr sz="3600" spc="-15" dirty="0">
                <a:solidFill>
                  <a:srgbClr val="434343"/>
                </a:solidFill>
                <a:latin typeface="Calibri"/>
                <a:cs typeface="Calibri"/>
              </a:rPr>
              <a:t>more </a:t>
            </a:r>
            <a:r>
              <a:rPr sz="3600" dirty="0">
                <a:solidFill>
                  <a:srgbClr val="434343"/>
                </a:solidFill>
                <a:latin typeface="Calibri"/>
                <a:cs typeface="Calibri"/>
              </a:rPr>
              <a:t>than 15 </a:t>
            </a:r>
            <a:r>
              <a:rPr sz="3600" spc="-5" dirty="0">
                <a:solidFill>
                  <a:srgbClr val="434343"/>
                </a:solidFill>
                <a:latin typeface="Calibri"/>
                <a:cs typeface="Calibri"/>
              </a:rPr>
              <a:t>health </a:t>
            </a:r>
            <a:r>
              <a:rPr sz="3600" dirty="0">
                <a:solidFill>
                  <a:srgbClr val="434343"/>
                </a:solidFill>
                <a:latin typeface="Calibri"/>
                <a:cs typeface="Calibri"/>
              </a:rPr>
              <a:t>and human services </a:t>
            </a:r>
            <a:r>
              <a:rPr sz="3600" spc="-20" dirty="0">
                <a:solidFill>
                  <a:srgbClr val="434343"/>
                </a:solidFill>
                <a:latin typeface="Calibri"/>
                <a:cs typeface="Calibri"/>
              </a:rPr>
              <a:t>programs,  </a:t>
            </a:r>
            <a:r>
              <a:rPr sz="3600" spc="-5" dirty="0">
                <a:solidFill>
                  <a:srgbClr val="434343"/>
                </a:solidFill>
                <a:latin typeface="Calibri"/>
                <a:cs typeface="Calibri"/>
              </a:rPr>
              <a:t>including </a:t>
            </a:r>
            <a:r>
              <a:rPr sz="3600" spc="-10" dirty="0">
                <a:solidFill>
                  <a:srgbClr val="434343"/>
                </a:solidFill>
                <a:latin typeface="Calibri"/>
                <a:cs typeface="Calibri"/>
              </a:rPr>
              <a:t>degrees, </a:t>
            </a:r>
            <a:r>
              <a:rPr sz="3600" spc="-15" dirty="0">
                <a:solidFill>
                  <a:srgbClr val="434343"/>
                </a:solidFill>
                <a:latin typeface="Calibri"/>
                <a:cs typeface="Calibri"/>
              </a:rPr>
              <a:t>post-degree </a:t>
            </a:r>
            <a:r>
              <a:rPr sz="3600" spc="-5" dirty="0">
                <a:solidFill>
                  <a:srgbClr val="434343"/>
                </a:solidFill>
                <a:latin typeface="Calibri"/>
                <a:cs typeface="Calibri"/>
              </a:rPr>
              <a:t>diplomas, </a:t>
            </a:r>
            <a:r>
              <a:rPr sz="3600" spc="-10" dirty="0">
                <a:solidFill>
                  <a:srgbClr val="434343"/>
                </a:solidFill>
                <a:latin typeface="Calibri"/>
                <a:cs typeface="Calibri"/>
              </a:rPr>
              <a:t>certificates, </a:t>
            </a:r>
            <a:r>
              <a:rPr sz="3600" spc="-5" dirty="0">
                <a:solidFill>
                  <a:srgbClr val="434343"/>
                </a:solidFill>
                <a:latin typeface="Calibri"/>
                <a:cs typeface="Calibri"/>
              </a:rPr>
              <a:t>diplomas </a:t>
            </a:r>
            <a:r>
              <a:rPr sz="3600" dirty="0">
                <a:solidFill>
                  <a:srgbClr val="434343"/>
                </a:solidFill>
                <a:latin typeface="Calibri"/>
                <a:cs typeface="Calibri"/>
              </a:rPr>
              <a:t>and </a:t>
            </a:r>
            <a:r>
              <a:rPr sz="3600" spc="-15" dirty="0">
                <a:solidFill>
                  <a:srgbClr val="434343"/>
                </a:solidFill>
                <a:latin typeface="Calibri"/>
                <a:cs typeface="Calibri"/>
              </a:rPr>
              <a:t>university  </a:t>
            </a:r>
            <a:r>
              <a:rPr sz="3600" spc="-25" dirty="0">
                <a:solidFill>
                  <a:srgbClr val="434343"/>
                </a:solidFill>
                <a:latin typeface="Calibri"/>
                <a:cs typeface="Calibri"/>
              </a:rPr>
              <a:t>transfer</a:t>
            </a:r>
            <a:r>
              <a:rPr sz="3600" spc="-40" dirty="0">
                <a:solidFill>
                  <a:srgbClr val="434343"/>
                </a:solidFill>
                <a:latin typeface="Calibri"/>
                <a:cs typeface="Calibri"/>
              </a:rPr>
              <a:t> </a:t>
            </a:r>
            <a:r>
              <a:rPr sz="3600" spc="-15" dirty="0">
                <a:solidFill>
                  <a:srgbClr val="434343"/>
                </a:solidFill>
                <a:latin typeface="Calibri"/>
                <a:cs typeface="Calibri"/>
              </a:rPr>
              <a:t>courses.</a:t>
            </a:r>
            <a:endParaRPr sz="3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434343"/>
              </a:buClr>
              <a:buFont typeface="Arial"/>
              <a:buChar char="•"/>
            </a:pPr>
            <a:endParaRPr sz="3500">
              <a:latin typeface="Calibri"/>
              <a:cs typeface="Calibri"/>
            </a:endParaRPr>
          </a:p>
          <a:p>
            <a:pPr marL="469900" marR="1079500" indent="-457200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sz="3600" dirty="0">
                <a:solidFill>
                  <a:srgbClr val="434343"/>
                </a:solidFill>
                <a:latin typeface="Calibri"/>
                <a:cs typeface="Calibri"/>
              </a:rPr>
              <a:t>Our </a:t>
            </a:r>
            <a:r>
              <a:rPr sz="3600" spc="-5" dirty="0">
                <a:solidFill>
                  <a:srgbClr val="434343"/>
                </a:solidFill>
                <a:latin typeface="Calibri"/>
                <a:cs typeface="Calibri"/>
              </a:rPr>
              <a:t>School, </a:t>
            </a:r>
            <a:r>
              <a:rPr sz="3600" dirty="0">
                <a:solidFill>
                  <a:srgbClr val="434343"/>
                </a:solidFill>
                <a:latin typeface="Calibri"/>
                <a:cs typeface="Calibri"/>
              </a:rPr>
              <a:t>the </a:t>
            </a:r>
            <a:r>
              <a:rPr sz="3600" spc="-5" dirty="0">
                <a:solidFill>
                  <a:srgbClr val="434343"/>
                </a:solidFill>
                <a:latin typeface="Calibri"/>
                <a:cs typeface="Calibri"/>
              </a:rPr>
              <a:t>School of Health </a:t>
            </a:r>
            <a:r>
              <a:rPr sz="3600" dirty="0">
                <a:solidFill>
                  <a:srgbClr val="434343"/>
                </a:solidFill>
                <a:latin typeface="Calibri"/>
                <a:cs typeface="Calibri"/>
              </a:rPr>
              <a:t>and </a:t>
            </a:r>
            <a:r>
              <a:rPr sz="3600" spc="-5" dirty="0">
                <a:solidFill>
                  <a:srgbClr val="434343"/>
                </a:solidFill>
                <a:latin typeface="Calibri"/>
                <a:cs typeface="Calibri"/>
              </a:rPr>
              <a:t>Human </a:t>
            </a:r>
            <a:r>
              <a:rPr sz="3600" dirty="0">
                <a:solidFill>
                  <a:srgbClr val="434343"/>
                </a:solidFill>
                <a:latin typeface="Calibri"/>
                <a:cs typeface="Calibri"/>
              </a:rPr>
              <a:t>Services </a:t>
            </a:r>
            <a:r>
              <a:rPr sz="3600" spc="-5" dirty="0">
                <a:solidFill>
                  <a:srgbClr val="434343"/>
                </a:solidFill>
                <a:latin typeface="Calibri"/>
                <a:cs typeface="Calibri"/>
              </a:rPr>
              <a:t>(HHS) </a:t>
            </a:r>
            <a:r>
              <a:rPr sz="3600" dirty="0">
                <a:solidFill>
                  <a:srgbClr val="434343"/>
                </a:solidFill>
                <a:latin typeface="Calibri"/>
                <a:cs typeface="Calibri"/>
              </a:rPr>
              <a:t>is a place</a:t>
            </a:r>
            <a:r>
              <a:rPr sz="3600" spc="-190" dirty="0">
                <a:solidFill>
                  <a:srgbClr val="434343"/>
                </a:solidFill>
                <a:latin typeface="Calibri"/>
                <a:cs typeface="Calibri"/>
              </a:rPr>
              <a:t> </a:t>
            </a:r>
            <a:r>
              <a:rPr sz="3600" spc="-5" dirty="0">
                <a:solidFill>
                  <a:srgbClr val="434343"/>
                </a:solidFill>
                <a:latin typeface="Calibri"/>
                <a:cs typeface="Calibri"/>
              </a:rPr>
              <a:t>of  </a:t>
            </a:r>
            <a:r>
              <a:rPr sz="3600" spc="-15" dirty="0">
                <a:solidFill>
                  <a:srgbClr val="434343"/>
                </a:solidFill>
                <a:latin typeface="Calibri"/>
                <a:cs typeface="Calibri"/>
              </a:rPr>
              <a:t>warmth </a:t>
            </a:r>
            <a:r>
              <a:rPr sz="3600" dirty="0">
                <a:solidFill>
                  <a:srgbClr val="434343"/>
                </a:solidFill>
                <a:latin typeface="Calibri"/>
                <a:cs typeface="Calibri"/>
              </a:rPr>
              <a:t>and</a:t>
            </a:r>
            <a:r>
              <a:rPr sz="3600" spc="-30" dirty="0">
                <a:solidFill>
                  <a:srgbClr val="434343"/>
                </a:solidFill>
                <a:latin typeface="Calibri"/>
                <a:cs typeface="Calibri"/>
              </a:rPr>
              <a:t> </a:t>
            </a:r>
            <a:r>
              <a:rPr sz="3600" spc="-5" dirty="0">
                <a:solidFill>
                  <a:srgbClr val="434343"/>
                </a:solidFill>
                <a:latin typeface="Calibri"/>
                <a:cs typeface="Calibri"/>
              </a:rPr>
              <a:t>caring.</a:t>
            </a:r>
            <a:endParaRPr sz="3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434343"/>
              </a:buClr>
              <a:buFont typeface="Arial"/>
              <a:buChar char="•"/>
            </a:pPr>
            <a:endParaRPr sz="3500">
              <a:latin typeface="Calibri"/>
              <a:cs typeface="Calibri"/>
            </a:endParaRPr>
          </a:p>
          <a:p>
            <a:pPr marL="469900" marR="1171575" indent="-457200">
              <a:lnSpc>
                <a:spcPct val="100000"/>
              </a:lnSpc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sz="3600" spc="-5" dirty="0">
                <a:solidFill>
                  <a:srgbClr val="434343"/>
                </a:solidFill>
                <a:latin typeface="Calibri"/>
                <a:cs typeface="Calibri"/>
              </a:rPr>
              <a:t>Our </a:t>
            </a:r>
            <a:r>
              <a:rPr sz="3600" spc="-10" dirty="0">
                <a:solidFill>
                  <a:srgbClr val="434343"/>
                </a:solidFill>
                <a:latin typeface="Calibri"/>
                <a:cs typeface="Calibri"/>
              </a:rPr>
              <a:t>goal </a:t>
            </a:r>
            <a:r>
              <a:rPr sz="3600" dirty="0">
                <a:solidFill>
                  <a:srgbClr val="434343"/>
                </a:solidFill>
                <a:latin typeface="Calibri"/>
                <a:cs typeface="Calibri"/>
              </a:rPr>
              <a:t>is </a:t>
            </a:r>
            <a:r>
              <a:rPr sz="3600" spc="-25" dirty="0">
                <a:solidFill>
                  <a:srgbClr val="434343"/>
                </a:solidFill>
                <a:latin typeface="Calibri"/>
                <a:cs typeface="Calibri"/>
              </a:rPr>
              <a:t>to </a:t>
            </a:r>
            <a:r>
              <a:rPr sz="3600" spc="-15" dirty="0">
                <a:solidFill>
                  <a:srgbClr val="434343"/>
                </a:solidFill>
                <a:latin typeface="Calibri"/>
                <a:cs typeface="Calibri"/>
              </a:rPr>
              <a:t>educate </a:t>
            </a:r>
            <a:r>
              <a:rPr sz="3600" dirty="0">
                <a:solidFill>
                  <a:srgbClr val="434343"/>
                </a:solidFill>
                <a:latin typeface="Calibri"/>
                <a:cs typeface="Calibri"/>
              </a:rPr>
              <a:t>and </a:t>
            </a:r>
            <a:r>
              <a:rPr sz="3600" spc="-5" dirty="0">
                <a:solidFill>
                  <a:srgbClr val="434343"/>
                </a:solidFill>
                <a:latin typeface="Calibri"/>
                <a:cs typeface="Calibri"/>
              </a:rPr>
              <a:t>support </a:t>
            </a:r>
            <a:r>
              <a:rPr sz="3600" dirty="0">
                <a:solidFill>
                  <a:srgbClr val="434343"/>
                </a:solidFill>
                <a:latin typeface="Calibri"/>
                <a:cs typeface="Calibri"/>
              </a:rPr>
              <a:t>“flourishing Individuals, </a:t>
            </a:r>
            <a:r>
              <a:rPr sz="3600" spc="-10" dirty="0">
                <a:solidFill>
                  <a:srgbClr val="434343"/>
                </a:solidFill>
                <a:latin typeface="Calibri"/>
                <a:cs typeface="Calibri"/>
              </a:rPr>
              <a:t>families </a:t>
            </a:r>
            <a:r>
              <a:rPr sz="3600" dirty="0">
                <a:solidFill>
                  <a:srgbClr val="434343"/>
                </a:solidFill>
                <a:latin typeface="Calibri"/>
                <a:cs typeface="Calibri"/>
              </a:rPr>
              <a:t>and  </a:t>
            </a:r>
            <a:r>
              <a:rPr sz="3600" spc="-35" dirty="0">
                <a:solidFill>
                  <a:srgbClr val="434343"/>
                </a:solidFill>
                <a:latin typeface="Calibri"/>
                <a:cs typeface="Calibri"/>
              </a:rPr>
              <a:t>communities”.</a:t>
            </a:r>
            <a:endParaRPr sz="3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572497"/>
            <a:ext cx="18288000" cy="1714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86000" y="330708"/>
            <a:ext cx="13716000" cy="1108075"/>
          </a:xfrm>
          <a:prstGeom prst="rect">
            <a:avLst/>
          </a:prstGeom>
          <a:solidFill>
            <a:srgbClr val="91BD37"/>
          </a:solidFill>
        </p:spPr>
        <p:txBody>
          <a:bodyPr vert="horz" wrap="square" lIns="0" tIns="0" rIns="0" bIns="0" rtlCol="0">
            <a:spAutoFit/>
          </a:bodyPr>
          <a:lstStyle/>
          <a:p>
            <a:pPr marL="366395">
              <a:lnSpc>
                <a:spcPts val="7859"/>
              </a:lnSpc>
              <a:tabLst>
                <a:tab pos="7906384" algn="l"/>
              </a:tabLst>
            </a:pPr>
            <a:r>
              <a:rPr b="0" spc="-30" dirty="0">
                <a:solidFill>
                  <a:srgbClr val="F1F1F1"/>
                </a:solidFill>
                <a:latin typeface="Calibri"/>
                <a:cs typeface="Calibri"/>
              </a:rPr>
              <a:t>Centre </a:t>
            </a:r>
            <a:r>
              <a:rPr b="0" spc="-55" dirty="0">
                <a:solidFill>
                  <a:srgbClr val="F1F1F1"/>
                </a:solidFill>
                <a:latin typeface="Calibri"/>
                <a:cs typeface="Calibri"/>
              </a:rPr>
              <a:t>for</a:t>
            </a:r>
            <a:r>
              <a:rPr b="0" spc="60" dirty="0">
                <a:solidFill>
                  <a:srgbClr val="F1F1F1"/>
                </a:solidFill>
                <a:latin typeface="Calibri"/>
                <a:cs typeface="Calibri"/>
              </a:rPr>
              <a:t> </a:t>
            </a:r>
            <a:r>
              <a:rPr b="0" spc="-10" dirty="0">
                <a:solidFill>
                  <a:srgbClr val="F1F1F1"/>
                </a:solidFill>
                <a:latin typeface="Calibri"/>
                <a:cs typeface="Calibri"/>
              </a:rPr>
              <a:t>Health</a:t>
            </a:r>
            <a:r>
              <a:rPr b="0" spc="15" dirty="0">
                <a:solidFill>
                  <a:srgbClr val="F1F1F1"/>
                </a:solidFill>
                <a:latin typeface="Calibri"/>
                <a:cs typeface="Calibri"/>
              </a:rPr>
              <a:t> </a:t>
            </a:r>
            <a:r>
              <a:rPr b="0" spc="-5" dirty="0">
                <a:solidFill>
                  <a:srgbClr val="F1F1F1"/>
                </a:solidFill>
                <a:latin typeface="Calibri"/>
                <a:cs typeface="Calibri"/>
              </a:rPr>
              <a:t>and	</a:t>
            </a:r>
            <a:r>
              <a:rPr b="0" spc="-30" dirty="0">
                <a:solidFill>
                  <a:srgbClr val="F1F1F1"/>
                </a:solidFill>
                <a:latin typeface="Calibri"/>
                <a:cs typeface="Calibri"/>
              </a:rPr>
              <a:t>Wellness</a:t>
            </a:r>
            <a:r>
              <a:rPr b="0" spc="-20" dirty="0">
                <a:solidFill>
                  <a:srgbClr val="F1F1F1"/>
                </a:solidFill>
                <a:latin typeface="Calibri"/>
                <a:cs typeface="Calibri"/>
              </a:rPr>
              <a:t> </a:t>
            </a:r>
            <a:r>
              <a:rPr b="0" spc="-5" dirty="0">
                <a:solidFill>
                  <a:srgbClr val="F1F1F1"/>
                </a:solidFill>
                <a:latin typeface="Calibri"/>
                <a:cs typeface="Calibri"/>
              </a:rPr>
              <a:t>(CHW)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364994" y="2058669"/>
            <a:ext cx="14608810" cy="58172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27685" marR="6350" indent="-515620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527685" algn="l"/>
                <a:tab pos="528320" algn="l"/>
              </a:tabLst>
            </a:pPr>
            <a:r>
              <a:rPr sz="4000" spc="-5" dirty="0">
                <a:solidFill>
                  <a:srgbClr val="2C2C2C"/>
                </a:solidFill>
                <a:latin typeface="Calibri"/>
                <a:cs typeface="Calibri"/>
              </a:rPr>
              <a:t>All </a:t>
            </a:r>
            <a:r>
              <a:rPr sz="4000" spc="-10" dirty="0">
                <a:solidFill>
                  <a:srgbClr val="2C2C2C"/>
                </a:solidFill>
                <a:latin typeface="Calibri"/>
                <a:cs typeface="Calibri"/>
              </a:rPr>
              <a:t>Health </a:t>
            </a:r>
            <a:r>
              <a:rPr sz="4000" spc="-5" dirty="0">
                <a:solidFill>
                  <a:srgbClr val="2C2C2C"/>
                </a:solidFill>
                <a:latin typeface="Calibri"/>
                <a:cs typeface="Calibri"/>
              </a:rPr>
              <a:t>and </a:t>
            </a:r>
            <a:r>
              <a:rPr sz="4000" spc="-10" dirty="0">
                <a:solidFill>
                  <a:srgbClr val="2C2C2C"/>
                </a:solidFill>
                <a:latin typeface="Calibri"/>
                <a:cs typeface="Calibri"/>
              </a:rPr>
              <a:t>Human </a:t>
            </a:r>
            <a:r>
              <a:rPr sz="4000" spc="-5" dirty="0">
                <a:solidFill>
                  <a:srgbClr val="2C2C2C"/>
                </a:solidFill>
                <a:latin typeface="Calibri"/>
                <a:cs typeface="Calibri"/>
              </a:rPr>
              <a:t>Service </a:t>
            </a:r>
            <a:r>
              <a:rPr sz="4000" spc="-10" dirty="0">
                <a:solidFill>
                  <a:srgbClr val="2C2C2C"/>
                </a:solidFill>
                <a:latin typeface="Calibri"/>
                <a:cs typeface="Calibri"/>
              </a:rPr>
              <a:t>(HHS) </a:t>
            </a:r>
            <a:r>
              <a:rPr sz="4000" spc="-25" dirty="0">
                <a:solidFill>
                  <a:srgbClr val="2C2C2C"/>
                </a:solidFill>
                <a:latin typeface="Calibri"/>
                <a:cs typeface="Calibri"/>
              </a:rPr>
              <a:t>Programs </a:t>
            </a:r>
            <a:r>
              <a:rPr sz="4000" spc="-30" dirty="0">
                <a:solidFill>
                  <a:srgbClr val="2C2C2C"/>
                </a:solidFill>
                <a:latin typeface="Calibri"/>
                <a:cs typeface="Calibri"/>
              </a:rPr>
              <a:t>except </a:t>
            </a:r>
            <a:r>
              <a:rPr sz="4000" spc="-20" dirty="0">
                <a:solidFill>
                  <a:srgbClr val="2C2C2C"/>
                </a:solidFill>
                <a:latin typeface="Calibri"/>
                <a:cs typeface="Calibri"/>
              </a:rPr>
              <a:t>Dental are  delivered at </a:t>
            </a:r>
            <a:r>
              <a:rPr sz="4000" spc="-5" dirty="0">
                <a:solidFill>
                  <a:srgbClr val="2C2C2C"/>
                </a:solidFill>
                <a:latin typeface="Calibri"/>
                <a:cs typeface="Calibri"/>
              </a:rPr>
              <a:t>the </a:t>
            </a:r>
            <a:r>
              <a:rPr sz="4000" spc="-20" dirty="0">
                <a:solidFill>
                  <a:srgbClr val="2C2C2C"/>
                </a:solidFill>
                <a:latin typeface="Calibri"/>
                <a:cs typeface="Calibri"/>
              </a:rPr>
              <a:t>Centre </a:t>
            </a:r>
            <a:r>
              <a:rPr sz="4000" spc="-35" dirty="0">
                <a:solidFill>
                  <a:srgbClr val="2C2C2C"/>
                </a:solidFill>
                <a:latin typeface="Calibri"/>
                <a:cs typeface="Calibri"/>
              </a:rPr>
              <a:t>for </a:t>
            </a:r>
            <a:r>
              <a:rPr sz="4000" spc="-10" dirty="0">
                <a:solidFill>
                  <a:srgbClr val="2C2C2C"/>
                </a:solidFill>
                <a:latin typeface="Calibri"/>
                <a:cs typeface="Calibri"/>
              </a:rPr>
              <a:t>Health </a:t>
            </a:r>
            <a:r>
              <a:rPr sz="4000" spc="-5" dirty="0">
                <a:solidFill>
                  <a:srgbClr val="2C2C2C"/>
                </a:solidFill>
                <a:latin typeface="Calibri"/>
                <a:cs typeface="Calibri"/>
              </a:rPr>
              <a:t>and </a:t>
            </a:r>
            <a:r>
              <a:rPr sz="4000" spc="-25" dirty="0">
                <a:solidFill>
                  <a:srgbClr val="2C2C2C"/>
                </a:solidFill>
                <a:latin typeface="Calibri"/>
                <a:cs typeface="Calibri"/>
              </a:rPr>
              <a:t>Wellness </a:t>
            </a:r>
            <a:r>
              <a:rPr sz="4000" spc="-10" dirty="0">
                <a:solidFill>
                  <a:srgbClr val="2C2C2C"/>
                </a:solidFill>
                <a:latin typeface="Calibri"/>
                <a:cs typeface="Calibri"/>
              </a:rPr>
              <a:t>(CHW) </a:t>
            </a:r>
            <a:r>
              <a:rPr sz="4000" spc="-20" dirty="0">
                <a:solidFill>
                  <a:srgbClr val="2C2C2C"/>
                </a:solidFill>
                <a:latin typeface="Calibri"/>
                <a:cs typeface="Calibri"/>
              </a:rPr>
              <a:t>at </a:t>
            </a:r>
            <a:r>
              <a:rPr sz="4000" spc="-10" dirty="0">
                <a:solidFill>
                  <a:srgbClr val="2C2C2C"/>
                </a:solidFill>
                <a:latin typeface="Calibri"/>
                <a:cs typeface="Calibri"/>
              </a:rPr>
              <a:t>Interurban  </a:t>
            </a:r>
            <a:r>
              <a:rPr sz="4000" spc="-5" dirty="0">
                <a:solidFill>
                  <a:srgbClr val="2C2C2C"/>
                </a:solidFill>
                <a:latin typeface="Calibri"/>
                <a:cs typeface="Calibri"/>
              </a:rPr>
              <a:t>Campus</a:t>
            </a:r>
            <a:endParaRPr sz="4000" dirty="0">
              <a:latin typeface="Calibri"/>
              <a:cs typeface="Calibri"/>
            </a:endParaRPr>
          </a:p>
          <a:p>
            <a:pPr marL="527685" marR="1951355" indent="-515620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527685" algn="l"/>
                <a:tab pos="528320" algn="l"/>
              </a:tabLst>
            </a:pPr>
            <a:r>
              <a:rPr sz="4000" spc="-10" dirty="0">
                <a:solidFill>
                  <a:srgbClr val="2C2C2C"/>
                </a:solidFill>
                <a:latin typeface="Calibri"/>
                <a:cs typeface="Calibri"/>
              </a:rPr>
              <a:t>The CHW brings </a:t>
            </a:r>
            <a:r>
              <a:rPr sz="4000" spc="-15" dirty="0">
                <a:solidFill>
                  <a:srgbClr val="2C2C2C"/>
                </a:solidFill>
                <a:latin typeface="Calibri"/>
                <a:cs typeface="Calibri"/>
              </a:rPr>
              <a:t>together </a:t>
            </a:r>
            <a:r>
              <a:rPr sz="4000" spc="-10" dirty="0">
                <a:solidFill>
                  <a:srgbClr val="2C2C2C"/>
                </a:solidFill>
                <a:latin typeface="Calibri"/>
                <a:cs typeface="Calibri"/>
              </a:rPr>
              <a:t>HHS </a:t>
            </a:r>
            <a:r>
              <a:rPr sz="4000" spc="-25" dirty="0">
                <a:solidFill>
                  <a:srgbClr val="2C2C2C"/>
                </a:solidFill>
                <a:latin typeface="Calibri"/>
                <a:cs typeface="Calibri"/>
              </a:rPr>
              <a:t>Programs </a:t>
            </a:r>
            <a:r>
              <a:rPr sz="4000" spc="-5" dirty="0">
                <a:solidFill>
                  <a:srgbClr val="2C2C2C"/>
                </a:solidFill>
                <a:latin typeface="Calibri"/>
                <a:cs typeface="Calibri"/>
              </a:rPr>
              <a:t>and </a:t>
            </a:r>
            <a:r>
              <a:rPr sz="4000" spc="-15" dirty="0">
                <a:solidFill>
                  <a:srgbClr val="2C2C2C"/>
                </a:solidFill>
                <a:latin typeface="Calibri"/>
                <a:cs typeface="Calibri"/>
              </a:rPr>
              <a:t>allows </a:t>
            </a:r>
            <a:r>
              <a:rPr sz="4000" spc="-5" dirty="0">
                <a:solidFill>
                  <a:srgbClr val="2C2C2C"/>
                </a:solidFill>
                <a:latin typeface="Calibri"/>
                <a:cs typeface="Calibri"/>
              </a:rPr>
              <a:t>a </a:t>
            </a:r>
            <a:r>
              <a:rPr sz="4000" spc="-15" dirty="0">
                <a:solidFill>
                  <a:srgbClr val="2C2C2C"/>
                </a:solidFill>
                <a:latin typeface="Calibri"/>
                <a:cs typeface="Calibri"/>
              </a:rPr>
              <a:t>more  interdisciplinary approach </a:t>
            </a:r>
            <a:r>
              <a:rPr sz="4000" spc="-25" dirty="0">
                <a:solidFill>
                  <a:srgbClr val="2C2C2C"/>
                </a:solidFill>
                <a:latin typeface="Calibri"/>
                <a:cs typeface="Calibri"/>
              </a:rPr>
              <a:t>to </a:t>
            </a:r>
            <a:r>
              <a:rPr sz="4000" spc="-10" dirty="0">
                <a:solidFill>
                  <a:srgbClr val="2C2C2C"/>
                </a:solidFill>
                <a:latin typeface="Calibri"/>
                <a:cs typeface="Calibri"/>
              </a:rPr>
              <a:t>teaching </a:t>
            </a:r>
            <a:r>
              <a:rPr sz="4000" spc="-5" dirty="0">
                <a:solidFill>
                  <a:srgbClr val="2C2C2C"/>
                </a:solidFill>
                <a:latin typeface="Calibri"/>
                <a:cs typeface="Calibri"/>
              </a:rPr>
              <a:t>and</a:t>
            </a:r>
            <a:r>
              <a:rPr sz="4000" spc="40" dirty="0">
                <a:solidFill>
                  <a:srgbClr val="2C2C2C"/>
                </a:solidFill>
                <a:latin typeface="Calibri"/>
                <a:cs typeface="Calibri"/>
              </a:rPr>
              <a:t> </a:t>
            </a:r>
            <a:r>
              <a:rPr sz="4000" spc="-5" dirty="0">
                <a:solidFill>
                  <a:srgbClr val="2C2C2C"/>
                </a:solidFill>
                <a:latin typeface="Calibri"/>
                <a:cs typeface="Calibri"/>
              </a:rPr>
              <a:t>learning</a:t>
            </a:r>
            <a:endParaRPr sz="4000" dirty="0">
              <a:latin typeface="Calibri"/>
              <a:cs typeface="Calibri"/>
            </a:endParaRPr>
          </a:p>
          <a:p>
            <a:pPr marL="527685" marR="5080" indent="-515620">
              <a:lnSpc>
                <a:spcPct val="100000"/>
              </a:lnSpc>
              <a:spcBef>
                <a:spcPts val="1205"/>
              </a:spcBef>
              <a:buClr>
                <a:srgbClr val="2C2C2C"/>
              </a:buClr>
              <a:buFont typeface="Arial"/>
              <a:buChar char="•"/>
              <a:tabLst>
                <a:tab pos="641985" algn="l"/>
                <a:tab pos="642620" algn="l"/>
              </a:tabLst>
            </a:pPr>
            <a:r>
              <a:rPr sz="4000" spc="-10" dirty="0">
                <a:solidFill>
                  <a:srgbClr val="2C2C2C"/>
                </a:solidFill>
                <a:latin typeface="Calibri"/>
                <a:cs typeface="Calibri"/>
              </a:rPr>
              <a:t>The CHW </a:t>
            </a:r>
            <a:r>
              <a:rPr sz="4000" spc="-15" dirty="0">
                <a:solidFill>
                  <a:srgbClr val="2C2C2C"/>
                </a:solidFill>
                <a:latin typeface="Calibri"/>
                <a:cs typeface="Calibri"/>
              </a:rPr>
              <a:t>provides </a:t>
            </a:r>
            <a:r>
              <a:rPr sz="4000" spc="-20" dirty="0">
                <a:solidFill>
                  <a:srgbClr val="2C2C2C"/>
                </a:solidFill>
                <a:latin typeface="Calibri"/>
                <a:cs typeface="Calibri"/>
              </a:rPr>
              <a:t>twenty-first </a:t>
            </a:r>
            <a:r>
              <a:rPr sz="4000" spc="-5" dirty="0">
                <a:solidFill>
                  <a:srgbClr val="2C2C2C"/>
                </a:solidFill>
                <a:latin typeface="Calibri"/>
                <a:cs typeface="Calibri"/>
              </a:rPr>
              <a:t>century learning </a:t>
            </a:r>
            <a:r>
              <a:rPr sz="4000" spc="-20" dirty="0">
                <a:solidFill>
                  <a:srgbClr val="2C2C2C"/>
                </a:solidFill>
                <a:latin typeface="Calibri"/>
                <a:cs typeface="Calibri"/>
              </a:rPr>
              <a:t>environments  </a:t>
            </a:r>
            <a:r>
              <a:rPr sz="4000" spc="-5" dirty="0">
                <a:solidFill>
                  <a:srgbClr val="2C2C2C"/>
                </a:solidFill>
                <a:latin typeface="Calibri"/>
                <a:cs typeface="Calibri"/>
              </a:rPr>
              <a:t>including modern </a:t>
            </a:r>
            <a:r>
              <a:rPr sz="4000" spc="-10" dirty="0">
                <a:solidFill>
                  <a:srgbClr val="2C2C2C"/>
                </a:solidFill>
                <a:latin typeface="Calibri"/>
                <a:cs typeface="Calibri"/>
              </a:rPr>
              <a:t>classrooms designed </a:t>
            </a:r>
            <a:r>
              <a:rPr sz="4000" spc="-15" dirty="0">
                <a:solidFill>
                  <a:srgbClr val="2C2C2C"/>
                </a:solidFill>
                <a:latin typeface="Calibri"/>
                <a:cs typeface="Calibri"/>
              </a:rPr>
              <a:t>to </a:t>
            </a:r>
            <a:r>
              <a:rPr sz="4000" spc="-35" dirty="0">
                <a:solidFill>
                  <a:srgbClr val="2C2C2C"/>
                </a:solidFill>
                <a:latin typeface="Calibri"/>
                <a:cs typeface="Calibri"/>
              </a:rPr>
              <a:t>foster </a:t>
            </a:r>
            <a:r>
              <a:rPr sz="4000" spc="-10" dirty="0">
                <a:solidFill>
                  <a:srgbClr val="2C2C2C"/>
                </a:solidFill>
                <a:latin typeface="Calibri"/>
                <a:cs typeface="Calibri"/>
              </a:rPr>
              <a:t>active </a:t>
            </a:r>
            <a:r>
              <a:rPr sz="4000" dirty="0">
                <a:solidFill>
                  <a:srgbClr val="2C2C2C"/>
                </a:solidFill>
                <a:latin typeface="Calibri"/>
                <a:cs typeface="Calibri"/>
              </a:rPr>
              <a:t>learning,  </a:t>
            </a:r>
            <a:r>
              <a:rPr sz="4000" spc="-5" dirty="0">
                <a:solidFill>
                  <a:srgbClr val="2C2C2C"/>
                </a:solidFill>
                <a:latin typeface="Calibri"/>
                <a:cs typeface="Calibri"/>
              </a:rPr>
              <a:t>hands-on </a:t>
            </a:r>
            <a:r>
              <a:rPr sz="4000" spc="-10" dirty="0">
                <a:solidFill>
                  <a:srgbClr val="2C2C2C"/>
                </a:solidFill>
                <a:latin typeface="Calibri"/>
                <a:cs typeface="Calibri"/>
              </a:rPr>
              <a:t>labs, high technology simulation </a:t>
            </a:r>
            <a:r>
              <a:rPr sz="4000" spc="-20" dirty="0">
                <a:solidFill>
                  <a:srgbClr val="2C2C2C"/>
                </a:solidFill>
                <a:latin typeface="Calibri"/>
                <a:cs typeface="Calibri"/>
              </a:rPr>
              <a:t>environments, </a:t>
            </a:r>
            <a:r>
              <a:rPr sz="4000" spc="-5" dirty="0">
                <a:solidFill>
                  <a:srgbClr val="2C2C2C"/>
                </a:solidFill>
                <a:latin typeface="Calibri"/>
                <a:cs typeface="Calibri"/>
              </a:rPr>
              <a:t>and lots </a:t>
            </a:r>
            <a:r>
              <a:rPr sz="4000" spc="-10" dirty="0">
                <a:solidFill>
                  <a:srgbClr val="2C2C2C"/>
                </a:solidFill>
                <a:latin typeface="Calibri"/>
                <a:cs typeface="Calibri"/>
              </a:rPr>
              <a:t>of  </a:t>
            </a:r>
            <a:r>
              <a:rPr sz="4000" spc="-20" dirty="0">
                <a:solidFill>
                  <a:srgbClr val="2C2C2C"/>
                </a:solidFill>
                <a:latin typeface="Calibri"/>
                <a:cs typeface="Calibri"/>
              </a:rPr>
              <a:t>collaboration</a:t>
            </a:r>
            <a:r>
              <a:rPr sz="4000" spc="-5" dirty="0">
                <a:solidFill>
                  <a:srgbClr val="2C2C2C"/>
                </a:solidFill>
                <a:latin typeface="Calibri"/>
                <a:cs typeface="Calibri"/>
              </a:rPr>
              <a:t> spaces</a:t>
            </a:r>
            <a:endParaRPr sz="40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98297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022475" y="843533"/>
            <a:ext cx="13208635" cy="11868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b="1" spc="-5" dirty="0">
                <a:solidFill>
                  <a:srgbClr val="FFFFFF"/>
                </a:solidFill>
                <a:latin typeface="Corbel"/>
                <a:cs typeface="Corbel"/>
              </a:rPr>
              <a:t>Alex </a:t>
            </a:r>
            <a:r>
              <a:rPr sz="4800" b="1" dirty="0">
                <a:solidFill>
                  <a:srgbClr val="FFFFFF"/>
                </a:solidFill>
                <a:latin typeface="Corbel"/>
                <a:cs typeface="Corbel"/>
              </a:rPr>
              <a:t>&amp; </a:t>
            </a:r>
            <a:r>
              <a:rPr sz="4800" b="1" spc="-5" dirty="0">
                <a:solidFill>
                  <a:srgbClr val="FFFFFF"/>
                </a:solidFill>
                <a:latin typeface="Corbel"/>
                <a:cs typeface="Corbel"/>
              </a:rPr>
              <a:t>Jo Campbell Centre for Health </a:t>
            </a:r>
            <a:r>
              <a:rPr sz="4800" b="1" dirty="0">
                <a:solidFill>
                  <a:srgbClr val="FFFFFF"/>
                </a:solidFill>
                <a:latin typeface="Corbel"/>
                <a:cs typeface="Corbel"/>
              </a:rPr>
              <a:t>and</a:t>
            </a:r>
            <a:r>
              <a:rPr sz="4800" b="1" spc="-77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4800" b="1" spc="-25" dirty="0">
                <a:solidFill>
                  <a:srgbClr val="FFFFFF"/>
                </a:solidFill>
                <a:latin typeface="Corbel"/>
                <a:cs typeface="Corbel"/>
              </a:rPr>
              <a:t>Wellness</a:t>
            </a:r>
            <a:endParaRPr sz="480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  <a:spcBef>
                <a:spcPts val="145"/>
              </a:spcBef>
            </a:pPr>
            <a:r>
              <a:rPr sz="2700" b="1" spc="-10" dirty="0">
                <a:solidFill>
                  <a:srgbClr val="FFFFFF"/>
                </a:solidFill>
                <a:latin typeface="Corbel"/>
                <a:cs typeface="Corbel"/>
              </a:rPr>
              <a:t>21st </a:t>
            </a:r>
            <a:r>
              <a:rPr sz="2700" b="1" spc="-5" dirty="0">
                <a:solidFill>
                  <a:srgbClr val="FFFFFF"/>
                </a:solidFill>
                <a:latin typeface="Corbel"/>
                <a:cs typeface="Corbel"/>
              </a:rPr>
              <a:t>century education for outstanding </a:t>
            </a:r>
            <a:r>
              <a:rPr sz="2700" b="1" dirty="0">
                <a:solidFill>
                  <a:srgbClr val="FFFFFF"/>
                </a:solidFill>
                <a:latin typeface="Corbel"/>
                <a:cs typeface="Corbel"/>
              </a:rPr>
              <a:t>health and </a:t>
            </a:r>
            <a:r>
              <a:rPr sz="2700" b="1" spc="-5" dirty="0">
                <a:solidFill>
                  <a:srgbClr val="FFFFFF"/>
                </a:solidFill>
                <a:latin typeface="Corbel"/>
                <a:cs typeface="Corbel"/>
              </a:rPr>
              <a:t>wellness</a:t>
            </a:r>
            <a:r>
              <a:rPr sz="2700" b="1" spc="17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700" b="1" spc="-5" dirty="0">
                <a:solidFill>
                  <a:srgbClr val="FFFFFF"/>
                </a:solidFill>
                <a:latin typeface="Corbel"/>
                <a:cs typeface="Corbel"/>
              </a:rPr>
              <a:t>professionals</a:t>
            </a:r>
            <a:endParaRPr sz="2700">
              <a:latin typeface="Corbel"/>
              <a:cs typeface="Corbe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675876" y="2924555"/>
            <a:ext cx="7916418" cy="53820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041525" y="2943605"/>
            <a:ext cx="6421120" cy="34404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69900" indent="-457200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$63.8 million</a:t>
            </a:r>
            <a:r>
              <a:rPr sz="32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20" dirty="0">
                <a:solidFill>
                  <a:srgbClr val="FFFFFF"/>
                </a:solidFill>
                <a:latin typeface="Calibri"/>
                <a:cs typeface="Calibri"/>
              </a:rPr>
              <a:t>investment</a:t>
            </a:r>
            <a:endParaRPr sz="3200" dirty="0">
              <a:latin typeface="Calibri"/>
              <a:cs typeface="Calibri"/>
            </a:endParaRPr>
          </a:p>
          <a:p>
            <a:pPr marL="469900" marR="330200" indent="-457200">
              <a:lnSpc>
                <a:spcPct val="100000"/>
              </a:lnSpc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89,000 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sq. </a:t>
            </a:r>
            <a:r>
              <a:rPr sz="3200" spc="-10" dirty="0">
                <a:solidFill>
                  <a:srgbClr val="FFFFFF"/>
                </a:solidFill>
                <a:latin typeface="Calibri"/>
                <a:cs typeface="Calibri"/>
              </a:rPr>
              <a:t>ft. facility </a:t>
            </a:r>
            <a:r>
              <a:rPr sz="3200" spc="-15" dirty="0">
                <a:solidFill>
                  <a:srgbClr val="FFFFFF"/>
                </a:solidFill>
                <a:latin typeface="Calibri"/>
                <a:cs typeface="Calibri"/>
              </a:rPr>
              <a:t>at </a:t>
            </a:r>
            <a:r>
              <a:rPr sz="3200" spc="-10" dirty="0">
                <a:solidFill>
                  <a:srgbClr val="FFFFFF"/>
                </a:solidFill>
                <a:latin typeface="Calibri"/>
                <a:cs typeface="Calibri"/>
              </a:rPr>
              <a:t>Interurban  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campus</a:t>
            </a:r>
            <a:endParaRPr sz="3200" dirty="0">
              <a:latin typeface="Calibri"/>
              <a:cs typeface="Calibri"/>
            </a:endParaRPr>
          </a:p>
          <a:p>
            <a:pPr marL="469900" indent="-457200">
              <a:lnSpc>
                <a:spcPct val="100000"/>
              </a:lnSpc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800+</a:t>
            </a:r>
            <a:r>
              <a:rPr sz="32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10" dirty="0">
                <a:solidFill>
                  <a:srgbClr val="FFFFFF"/>
                </a:solidFill>
                <a:latin typeface="Calibri"/>
                <a:cs typeface="Calibri"/>
              </a:rPr>
              <a:t>students</a:t>
            </a:r>
            <a:endParaRPr sz="3200" dirty="0">
              <a:latin typeface="Calibri"/>
              <a:cs typeface="Calibri"/>
            </a:endParaRPr>
          </a:p>
          <a:p>
            <a:pPr marL="469900" indent="-457200">
              <a:lnSpc>
                <a:spcPct val="100000"/>
              </a:lnSpc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sz="3200" spc="-20" dirty="0">
                <a:solidFill>
                  <a:srgbClr val="FFFFFF"/>
                </a:solidFill>
                <a:latin typeface="Calibri"/>
                <a:cs typeface="Calibri"/>
              </a:rPr>
              <a:t>Latest 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in 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health </a:t>
            </a:r>
            <a:r>
              <a:rPr sz="3200" spc="-10" dirty="0">
                <a:solidFill>
                  <a:srgbClr val="FFFFFF"/>
                </a:solidFill>
                <a:latin typeface="Calibri"/>
                <a:cs typeface="Calibri"/>
              </a:rPr>
              <a:t>education</a:t>
            </a:r>
            <a:r>
              <a:rPr sz="32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teaching</a:t>
            </a:r>
            <a:endParaRPr sz="3200" dirty="0">
              <a:latin typeface="Calibri"/>
              <a:cs typeface="Calibri"/>
            </a:endParaRPr>
          </a:p>
          <a:p>
            <a:pPr marL="469900" marR="5080" indent="-457200">
              <a:lnSpc>
                <a:spcPct val="100000"/>
              </a:lnSpc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sz="3200" spc="-10" dirty="0">
                <a:solidFill>
                  <a:srgbClr val="FFFFFF"/>
                </a:solidFill>
                <a:latin typeface="Calibri"/>
                <a:cs typeface="Calibri"/>
              </a:rPr>
              <a:t>Interdisciplinary approach 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is aligned  with 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Island</a:t>
            </a:r>
            <a:r>
              <a:rPr sz="32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Health</a:t>
            </a:r>
            <a:endParaRPr sz="32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98297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395854" y="625602"/>
            <a:ext cx="13208635" cy="11868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b="1" spc="-5" dirty="0">
                <a:solidFill>
                  <a:srgbClr val="FFFFFF"/>
                </a:solidFill>
                <a:latin typeface="Corbel"/>
                <a:cs typeface="Corbel"/>
              </a:rPr>
              <a:t>Alex </a:t>
            </a:r>
            <a:r>
              <a:rPr sz="4800" b="1" dirty="0">
                <a:solidFill>
                  <a:srgbClr val="FFFFFF"/>
                </a:solidFill>
                <a:latin typeface="Corbel"/>
                <a:cs typeface="Corbel"/>
              </a:rPr>
              <a:t>&amp; </a:t>
            </a:r>
            <a:r>
              <a:rPr sz="4800" b="1" spc="-5" dirty="0">
                <a:solidFill>
                  <a:srgbClr val="FFFFFF"/>
                </a:solidFill>
                <a:latin typeface="Corbel"/>
                <a:cs typeface="Corbel"/>
              </a:rPr>
              <a:t>Jo Campbell Centre for Health </a:t>
            </a:r>
            <a:r>
              <a:rPr sz="4800" b="1" dirty="0">
                <a:solidFill>
                  <a:srgbClr val="FFFFFF"/>
                </a:solidFill>
                <a:latin typeface="Corbel"/>
                <a:cs typeface="Corbel"/>
              </a:rPr>
              <a:t>and</a:t>
            </a:r>
            <a:r>
              <a:rPr sz="4800" b="1" spc="-77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4800" b="1" spc="-25" dirty="0">
                <a:solidFill>
                  <a:srgbClr val="FFFFFF"/>
                </a:solidFill>
                <a:latin typeface="Corbel"/>
                <a:cs typeface="Corbel"/>
              </a:rPr>
              <a:t>Wellness</a:t>
            </a:r>
            <a:endParaRPr sz="4800">
              <a:latin typeface="Corbel"/>
              <a:cs typeface="Corbel"/>
            </a:endParaRPr>
          </a:p>
          <a:p>
            <a:pPr marL="1336675">
              <a:lnSpc>
                <a:spcPct val="100000"/>
              </a:lnSpc>
              <a:spcBef>
                <a:spcPts val="140"/>
              </a:spcBef>
            </a:pPr>
            <a:r>
              <a:rPr sz="2700" b="1" spc="-10" dirty="0">
                <a:solidFill>
                  <a:srgbClr val="FFFFFF"/>
                </a:solidFill>
                <a:latin typeface="Corbel"/>
                <a:cs typeface="Corbel"/>
              </a:rPr>
              <a:t>21st </a:t>
            </a:r>
            <a:r>
              <a:rPr sz="2700" b="1" spc="-5" dirty="0">
                <a:solidFill>
                  <a:srgbClr val="FFFFFF"/>
                </a:solidFill>
                <a:latin typeface="Corbel"/>
                <a:cs typeface="Corbel"/>
              </a:rPr>
              <a:t>century education for outstanding </a:t>
            </a:r>
            <a:r>
              <a:rPr sz="2700" b="1" dirty="0">
                <a:solidFill>
                  <a:srgbClr val="FFFFFF"/>
                </a:solidFill>
                <a:latin typeface="Corbel"/>
                <a:cs typeface="Corbel"/>
              </a:rPr>
              <a:t>health and </a:t>
            </a:r>
            <a:r>
              <a:rPr sz="2700" b="1" spc="-5" dirty="0">
                <a:solidFill>
                  <a:srgbClr val="FFFFFF"/>
                </a:solidFill>
                <a:latin typeface="Corbel"/>
                <a:cs typeface="Corbel"/>
              </a:rPr>
              <a:t>wellness</a:t>
            </a:r>
            <a:r>
              <a:rPr sz="2700" b="1" spc="17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700" b="1" spc="-5" dirty="0">
                <a:solidFill>
                  <a:srgbClr val="FFFFFF"/>
                </a:solidFill>
                <a:latin typeface="Corbel"/>
                <a:cs typeface="Corbel"/>
              </a:rPr>
              <a:t>professionals</a:t>
            </a:r>
            <a:endParaRPr sz="2700">
              <a:latin typeface="Corbel"/>
              <a:cs typeface="Corbe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555480" y="2563367"/>
            <a:ext cx="7916418" cy="53820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348739" y="2563367"/>
            <a:ext cx="7914894" cy="538200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3200400" cy="10286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878583" y="580390"/>
            <a:ext cx="13209017" cy="1031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0" dirty="0"/>
              <a:t>Definition </a:t>
            </a:r>
            <a:r>
              <a:rPr spc="-25" dirty="0"/>
              <a:t>of </a:t>
            </a:r>
            <a:r>
              <a:rPr dirty="0"/>
              <a:t>a </a:t>
            </a:r>
            <a:r>
              <a:rPr spc="-85" dirty="0"/>
              <a:t>Registered</a:t>
            </a:r>
            <a:r>
              <a:rPr spc="-420" dirty="0"/>
              <a:t> </a:t>
            </a:r>
            <a:r>
              <a:rPr spc="-65" dirty="0"/>
              <a:t>Nurse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xfrm>
            <a:off x="1852041" y="1843888"/>
            <a:ext cx="14583917" cy="7175041"/>
          </a:xfrm>
          <a:prstGeom prst="rect">
            <a:avLst/>
          </a:prstGeom>
        </p:spPr>
        <p:txBody>
          <a:bodyPr vert="horz" wrap="square" lIns="0" tIns="135890" rIns="0" bIns="0" rtlCol="0">
            <a:spAutoFit/>
          </a:bodyPr>
          <a:lstStyle/>
          <a:p>
            <a:pPr marL="38735">
              <a:lnSpc>
                <a:spcPct val="100000"/>
              </a:lnSpc>
              <a:spcBef>
                <a:spcPts val="1070"/>
              </a:spcBef>
            </a:pPr>
            <a:r>
              <a:rPr spc="-5" dirty="0"/>
              <a:t>The </a:t>
            </a:r>
            <a:r>
              <a:rPr dirty="0"/>
              <a:t>Canadian </a:t>
            </a:r>
            <a:r>
              <a:rPr spc="-15" dirty="0"/>
              <a:t>Nurses </a:t>
            </a:r>
            <a:r>
              <a:rPr spc="-5" dirty="0"/>
              <a:t>Association </a:t>
            </a:r>
            <a:r>
              <a:rPr spc="-10" dirty="0"/>
              <a:t>defines </a:t>
            </a:r>
            <a:r>
              <a:rPr dirty="0"/>
              <a:t>the RN as</a:t>
            </a:r>
            <a:r>
              <a:rPr spc="25" dirty="0"/>
              <a:t> </a:t>
            </a:r>
            <a:r>
              <a:rPr spc="-25" dirty="0"/>
              <a:t>follows:</a:t>
            </a:r>
          </a:p>
          <a:p>
            <a:pPr marL="38735" marR="1250315">
              <a:lnSpc>
                <a:spcPts val="4750"/>
              </a:lnSpc>
              <a:spcBef>
                <a:spcPts val="1570"/>
              </a:spcBef>
            </a:pPr>
            <a:r>
              <a:rPr dirty="0"/>
              <a:t>RNs </a:t>
            </a:r>
            <a:r>
              <a:rPr spc="-25" dirty="0"/>
              <a:t>are </a:t>
            </a:r>
            <a:r>
              <a:rPr spc="-10" dirty="0"/>
              <a:t>self-regulated health-care </a:t>
            </a:r>
            <a:r>
              <a:rPr spc="-15" dirty="0"/>
              <a:t>professionals </a:t>
            </a:r>
            <a:r>
              <a:rPr dirty="0"/>
              <a:t>who </a:t>
            </a:r>
            <a:r>
              <a:rPr spc="-15" dirty="0"/>
              <a:t>work  </a:t>
            </a:r>
            <a:r>
              <a:rPr spc="-5" dirty="0"/>
              <a:t>autonomously </a:t>
            </a:r>
            <a:r>
              <a:rPr dirty="0"/>
              <a:t>and in </a:t>
            </a:r>
            <a:r>
              <a:rPr spc="-15" dirty="0"/>
              <a:t>collaboration </a:t>
            </a:r>
            <a:r>
              <a:rPr spc="-5" dirty="0"/>
              <a:t>with </a:t>
            </a:r>
            <a:r>
              <a:rPr spc="-15" dirty="0"/>
              <a:t>others </a:t>
            </a:r>
            <a:r>
              <a:rPr spc="-30" dirty="0"/>
              <a:t>to </a:t>
            </a:r>
            <a:r>
              <a:rPr dirty="0"/>
              <a:t>enable  individuals, </a:t>
            </a:r>
            <a:r>
              <a:rPr spc="-10" dirty="0"/>
              <a:t>families, </a:t>
            </a:r>
            <a:r>
              <a:rPr spc="-15" dirty="0"/>
              <a:t>groups, </a:t>
            </a:r>
            <a:r>
              <a:rPr spc="-5" dirty="0"/>
              <a:t>communities </a:t>
            </a:r>
            <a:r>
              <a:rPr dirty="0"/>
              <a:t>and </a:t>
            </a:r>
            <a:r>
              <a:rPr spc="-5" dirty="0"/>
              <a:t>populations</a:t>
            </a:r>
            <a:r>
              <a:rPr lang="en-US" spc="-5" dirty="0"/>
              <a:t> </a:t>
            </a:r>
            <a:r>
              <a:rPr spc="-25" dirty="0"/>
              <a:t>to </a:t>
            </a:r>
            <a:r>
              <a:rPr spc="-10" dirty="0"/>
              <a:t>achieve </a:t>
            </a:r>
            <a:r>
              <a:rPr dirty="0"/>
              <a:t>their </a:t>
            </a:r>
            <a:r>
              <a:rPr spc="-5" dirty="0"/>
              <a:t>optimal </a:t>
            </a:r>
            <a:r>
              <a:rPr spc="-15" dirty="0"/>
              <a:t>levels </a:t>
            </a:r>
            <a:r>
              <a:rPr spc="-5" dirty="0"/>
              <a:t>of health. </a:t>
            </a:r>
            <a:r>
              <a:rPr spc="-60" dirty="0"/>
              <a:t>At </a:t>
            </a:r>
            <a:r>
              <a:rPr dirty="0"/>
              <a:t>all </a:t>
            </a:r>
            <a:r>
              <a:rPr spc="-20" dirty="0"/>
              <a:t>stages </a:t>
            </a:r>
            <a:r>
              <a:rPr spc="-5" dirty="0"/>
              <a:t>of </a:t>
            </a:r>
            <a:r>
              <a:rPr spc="-25" dirty="0"/>
              <a:t>life, </a:t>
            </a:r>
            <a:r>
              <a:rPr dirty="0"/>
              <a:t>in  </a:t>
            </a:r>
            <a:r>
              <a:rPr spc="-5" dirty="0"/>
              <a:t>situations of </a:t>
            </a:r>
            <a:r>
              <a:rPr dirty="0"/>
              <a:t>health, illness, injury and </a:t>
            </a:r>
            <a:r>
              <a:rPr spc="-35" dirty="0"/>
              <a:t>disability, </a:t>
            </a:r>
            <a:r>
              <a:rPr dirty="0"/>
              <a:t>RNs </a:t>
            </a:r>
            <a:r>
              <a:rPr spc="-10" dirty="0"/>
              <a:t>deliver  </a:t>
            </a:r>
            <a:r>
              <a:rPr spc="-15" dirty="0"/>
              <a:t>direct </a:t>
            </a:r>
            <a:r>
              <a:rPr spc="-10" dirty="0"/>
              <a:t>health-care </a:t>
            </a:r>
            <a:r>
              <a:rPr spc="5" dirty="0"/>
              <a:t>services, </a:t>
            </a:r>
            <a:r>
              <a:rPr spc="-20" dirty="0"/>
              <a:t>coordinate </a:t>
            </a:r>
            <a:r>
              <a:rPr spc="-25" dirty="0"/>
              <a:t>care </a:t>
            </a:r>
            <a:r>
              <a:rPr dirty="0"/>
              <a:t>and support</a:t>
            </a:r>
            <a:r>
              <a:rPr spc="45" dirty="0"/>
              <a:t> </a:t>
            </a:r>
            <a:r>
              <a:rPr spc="-5" dirty="0"/>
              <a:t>clients</a:t>
            </a:r>
            <a:r>
              <a:rPr lang="en-US" spc="-5" dirty="0"/>
              <a:t> </a:t>
            </a:r>
            <a:r>
              <a:rPr dirty="0"/>
              <a:t>in managing their </a:t>
            </a:r>
            <a:r>
              <a:rPr spc="-5" dirty="0"/>
              <a:t>own health. </a:t>
            </a:r>
            <a:r>
              <a:rPr dirty="0"/>
              <a:t>RNs </a:t>
            </a:r>
            <a:r>
              <a:rPr spc="-15" dirty="0"/>
              <a:t>contribute </a:t>
            </a:r>
            <a:r>
              <a:rPr spc="-30" dirty="0"/>
              <a:t>to </a:t>
            </a:r>
            <a:r>
              <a:rPr dirty="0"/>
              <a:t>the </a:t>
            </a:r>
            <a:r>
              <a:rPr spc="-10" dirty="0"/>
              <a:t>health-care  </a:t>
            </a:r>
            <a:r>
              <a:rPr spc="-35" dirty="0"/>
              <a:t>system </a:t>
            </a:r>
            <a:r>
              <a:rPr spc="-15" dirty="0"/>
              <a:t>through </a:t>
            </a:r>
            <a:r>
              <a:rPr dirty="0"/>
              <a:t>their </a:t>
            </a:r>
            <a:r>
              <a:rPr spc="-10" dirty="0"/>
              <a:t>leadership </a:t>
            </a:r>
            <a:r>
              <a:rPr spc="-15" dirty="0"/>
              <a:t>across </a:t>
            </a:r>
            <a:r>
              <a:rPr dirty="0"/>
              <a:t>a wide </a:t>
            </a:r>
            <a:r>
              <a:rPr spc="-25" dirty="0"/>
              <a:t>range </a:t>
            </a:r>
            <a:r>
              <a:rPr spc="-5" dirty="0"/>
              <a:t>of </a:t>
            </a:r>
            <a:r>
              <a:rPr spc="-10" dirty="0"/>
              <a:t>settings  </a:t>
            </a:r>
            <a:r>
              <a:rPr dirty="0"/>
              <a:t>in </a:t>
            </a:r>
            <a:r>
              <a:rPr spc="-10" dirty="0"/>
              <a:t>practice, education, administration, </a:t>
            </a:r>
            <a:r>
              <a:rPr spc="-15" dirty="0"/>
              <a:t>research </a:t>
            </a:r>
            <a:r>
              <a:rPr dirty="0"/>
              <a:t>and</a:t>
            </a:r>
            <a:r>
              <a:rPr spc="25" dirty="0"/>
              <a:t> </a:t>
            </a:r>
            <a:r>
              <a:rPr spc="-40" dirty="0"/>
              <a:t>policy.</a:t>
            </a:r>
            <a:r>
              <a:rPr sz="3600" spc="-40" dirty="0"/>
              <a:t>*</a:t>
            </a:r>
            <a:endParaRPr sz="3600" dirty="0"/>
          </a:p>
        </p:txBody>
      </p:sp>
      <p:sp>
        <p:nvSpPr>
          <p:cNvPr id="5" name="object 5"/>
          <p:cNvSpPr txBox="1"/>
          <p:nvPr/>
        </p:nvSpPr>
        <p:spPr>
          <a:xfrm>
            <a:off x="4883277" y="9500107"/>
            <a:ext cx="1204595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5" dirty="0">
                <a:solidFill>
                  <a:srgbClr val="5F5F5F"/>
                </a:solidFill>
                <a:latin typeface="Calibri"/>
                <a:cs typeface="Calibri"/>
              </a:rPr>
              <a:t>*Retrieved from</a:t>
            </a:r>
            <a:r>
              <a:rPr sz="1600" spc="-90" dirty="0">
                <a:solidFill>
                  <a:srgbClr val="5F5F5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5F5F5F"/>
                </a:solidFill>
                <a:latin typeface="Calibri"/>
                <a:cs typeface="Calibri"/>
              </a:rPr>
              <a:t>http</a:t>
            </a:r>
            <a:r>
              <a:rPr sz="1600" spc="-10" dirty="0">
                <a:solidFill>
                  <a:srgbClr val="5F5F5F"/>
                </a:solidFill>
                <a:latin typeface="Calibri"/>
                <a:cs typeface="Calibri"/>
                <a:hlinkClick r:id="rId3"/>
              </a:rPr>
              <a:t>s://w</a:t>
            </a:r>
            <a:r>
              <a:rPr sz="1600" spc="-10" dirty="0">
                <a:solidFill>
                  <a:srgbClr val="5F5F5F"/>
                </a:solidFill>
                <a:latin typeface="Calibri"/>
                <a:cs typeface="Calibri"/>
              </a:rPr>
              <a:t>ww.</a:t>
            </a:r>
            <a:r>
              <a:rPr sz="1600" spc="-10" dirty="0">
                <a:solidFill>
                  <a:srgbClr val="5F5F5F"/>
                </a:solidFill>
                <a:latin typeface="Calibri"/>
                <a:cs typeface="Calibri"/>
                <a:hlinkClick r:id="rId3"/>
              </a:rPr>
              <a:t>cna</a:t>
            </a:r>
            <a:r>
              <a:rPr sz="1600" spc="-10" dirty="0">
                <a:solidFill>
                  <a:srgbClr val="5F5F5F"/>
                </a:solidFill>
                <a:latin typeface="Calibri"/>
                <a:cs typeface="Calibri"/>
              </a:rPr>
              <a:t>-</a:t>
            </a:r>
            <a:r>
              <a:rPr sz="1600" spc="-10" dirty="0">
                <a:solidFill>
                  <a:srgbClr val="5F5F5F"/>
                </a:solidFill>
                <a:latin typeface="Calibri"/>
                <a:cs typeface="Calibri"/>
                <a:hlinkClick r:id="rId3"/>
              </a:rPr>
              <a:t>aiic.ca/~/media/cna/page-content/pdf-en/framework-for-the-pracice-of-registered-nurses-in-canada.pdf?la=en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3200400" cy="10286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12544" y="455117"/>
            <a:ext cx="16227425" cy="1937385"/>
          </a:xfrm>
          <a:prstGeom prst="rect">
            <a:avLst/>
          </a:prstGeom>
        </p:spPr>
        <p:txBody>
          <a:bodyPr vert="horz" wrap="square" lIns="0" tIns="126364" rIns="0" bIns="0" rtlCol="0">
            <a:spAutoFit/>
          </a:bodyPr>
          <a:lstStyle/>
          <a:p>
            <a:pPr marL="12700" marR="5080">
              <a:lnSpc>
                <a:spcPts val="7130"/>
              </a:lnSpc>
              <a:spcBef>
                <a:spcPts val="994"/>
              </a:spcBef>
            </a:pPr>
            <a:r>
              <a:rPr spc="-70" dirty="0">
                <a:solidFill>
                  <a:srgbClr val="2C2C2C"/>
                </a:solidFill>
              </a:rPr>
              <a:t>What </a:t>
            </a:r>
            <a:r>
              <a:rPr spc="-65" dirty="0">
                <a:solidFill>
                  <a:srgbClr val="2C2C2C"/>
                </a:solidFill>
              </a:rPr>
              <a:t>are </a:t>
            </a:r>
            <a:r>
              <a:rPr spc="-30" dirty="0">
                <a:solidFill>
                  <a:srgbClr val="2C2C2C"/>
                </a:solidFill>
              </a:rPr>
              <a:t>the </a:t>
            </a:r>
            <a:r>
              <a:rPr spc="-85" dirty="0">
                <a:solidFill>
                  <a:srgbClr val="2C2C2C"/>
                </a:solidFill>
              </a:rPr>
              <a:t>differences </a:t>
            </a:r>
            <a:r>
              <a:rPr spc="-70" dirty="0">
                <a:solidFill>
                  <a:srgbClr val="2C2C2C"/>
                </a:solidFill>
              </a:rPr>
              <a:t>between </a:t>
            </a:r>
            <a:r>
              <a:rPr spc="-95" dirty="0">
                <a:solidFill>
                  <a:srgbClr val="2C2C2C"/>
                </a:solidFill>
              </a:rPr>
              <a:t>different</a:t>
            </a:r>
            <a:r>
              <a:rPr spc="-360" dirty="0">
                <a:solidFill>
                  <a:srgbClr val="2C2C2C"/>
                </a:solidFill>
              </a:rPr>
              <a:t> </a:t>
            </a:r>
            <a:r>
              <a:rPr spc="-40" dirty="0">
                <a:solidFill>
                  <a:srgbClr val="2C2C2C"/>
                </a:solidFill>
              </a:rPr>
              <a:t>kinds  </a:t>
            </a:r>
            <a:r>
              <a:rPr spc="-25" dirty="0">
                <a:solidFill>
                  <a:srgbClr val="2C2C2C"/>
                </a:solidFill>
              </a:rPr>
              <a:t>of </a:t>
            </a:r>
            <a:r>
              <a:rPr spc="-60" dirty="0">
                <a:solidFill>
                  <a:srgbClr val="2C2C2C"/>
                </a:solidFill>
              </a:rPr>
              <a:t>nursing</a:t>
            </a:r>
            <a:r>
              <a:rPr spc="-185" dirty="0">
                <a:solidFill>
                  <a:srgbClr val="2C2C2C"/>
                </a:solidFill>
              </a:rPr>
              <a:t> </a:t>
            </a:r>
            <a:r>
              <a:rPr spc="-80" dirty="0">
                <a:solidFill>
                  <a:srgbClr val="2C2C2C"/>
                </a:solidFill>
              </a:rPr>
              <a:t>programs?</a:t>
            </a: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1764410" y="3131439"/>
          <a:ext cx="10378439" cy="501065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127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81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459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758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7581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61999">
                <a:tc rowSpan="2">
                  <a:txBody>
                    <a:bodyPr/>
                    <a:lstStyle/>
                    <a:p>
                      <a:pPr marL="137160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41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Regulated</a:t>
                      </a:r>
                      <a:endParaRPr sz="4100">
                        <a:latin typeface="Calibri"/>
                        <a:cs typeface="Calibri"/>
                      </a:endParaRPr>
                    </a:p>
                  </a:txBody>
                  <a:tcPr marL="0" marR="0" marT="36194" marB="0"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1BD37"/>
                    </a:solidFill>
                  </a:tcPr>
                </a:tc>
                <a:tc>
                  <a:txBody>
                    <a:bodyPr/>
                    <a:lstStyle/>
                    <a:p>
                      <a:pPr marL="137160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41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LPN</a:t>
                      </a:r>
                      <a:endParaRPr sz="4100">
                        <a:latin typeface="Calibri"/>
                        <a:cs typeface="Calibri"/>
                      </a:endParaRPr>
                    </a:p>
                  </a:txBody>
                  <a:tcPr marL="0" marR="0" marT="36194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1BD37"/>
                    </a:solidFill>
                  </a:tcPr>
                </a:tc>
                <a:tc>
                  <a:txBody>
                    <a:bodyPr/>
                    <a:lstStyle/>
                    <a:p>
                      <a:pPr marL="137160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410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RN</a:t>
                      </a:r>
                      <a:endParaRPr sz="4100">
                        <a:latin typeface="Calibri"/>
                        <a:cs typeface="Calibri"/>
                      </a:endParaRPr>
                    </a:p>
                  </a:txBody>
                  <a:tcPr marL="0" marR="0" marT="3619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1BD37"/>
                    </a:solidFill>
                  </a:tcPr>
                </a:tc>
                <a:tc>
                  <a:txBody>
                    <a:bodyPr/>
                    <a:lstStyle/>
                    <a:p>
                      <a:pPr marL="137160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41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RPN</a:t>
                      </a:r>
                      <a:endParaRPr sz="4100">
                        <a:latin typeface="Calibri"/>
                        <a:cs typeface="Calibri"/>
                      </a:endParaRPr>
                    </a:p>
                  </a:txBody>
                  <a:tcPr marL="0" marR="0" marT="3619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1BD37"/>
                    </a:solidFill>
                  </a:tcPr>
                </a:tc>
                <a:tc>
                  <a:txBody>
                    <a:bodyPr/>
                    <a:lstStyle/>
                    <a:p>
                      <a:pPr marL="137795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41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NP</a:t>
                      </a:r>
                      <a:endParaRPr sz="4100">
                        <a:latin typeface="Calibri"/>
                        <a:cs typeface="Calibri"/>
                      </a:endParaRPr>
                    </a:p>
                  </a:txBody>
                  <a:tcPr marL="0" marR="0" marT="36194" marB="0">
                    <a:lnL w="12700">
                      <a:solidFill>
                        <a:srgbClr val="FFFFFF"/>
                      </a:solidFill>
                      <a:prstDash val="solid"/>
                    </a:lnL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1BD3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43328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6194" marB="0"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1BD37"/>
                    </a:solidFill>
                  </a:tcPr>
                </a:tc>
                <a:tc>
                  <a:txBody>
                    <a:bodyPr/>
                    <a:lstStyle/>
                    <a:p>
                      <a:pPr marL="137160" marR="58039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2100" b="1" dirty="0">
                          <a:solidFill>
                            <a:srgbClr val="2C2C2C"/>
                          </a:solidFill>
                          <a:latin typeface="Calibri"/>
                          <a:cs typeface="Calibri"/>
                        </a:rPr>
                        <a:t>2 </a:t>
                      </a:r>
                      <a:r>
                        <a:rPr sz="2100" b="1" spc="-15" dirty="0">
                          <a:solidFill>
                            <a:srgbClr val="2C2C2C"/>
                          </a:solidFill>
                          <a:latin typeface="Calibri"/>
                          <a:cs typeface="Calibri"/>
                        </a:rPr>
                        <a:t>year  </a:t>
                      </a:r>
                      <a:r>
                        <a:rPr sz="2100" b="1" dirty="0">
                          <a:solidFill>
                            <a:srgbClr val="2C2C2C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2100" b="1" spc="-25" dirty="0">
                          <a:solidFill>
                            <a:srgbClr val="2C2C2C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sz="2100" b="1" dirty="0">
                          <a:solidFill>
                            <a:srgbClr val="2C2C2C"/>
                          </a:solidFill>
                          <a:latin typeface="Calibri"/>
                          <a:cs typeface="Calibri"/>
                        </a:rPr>
                        <a:t>og</a:t>
                      </a:r>
                      <a:r>
                        <a:rPr sz="2100" b="1" spc="-50" dirty="0">
                          <a:solidFill>
                            <a:srgbClr val="2C2C2C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sz="2100" b="1" dirty="0">
                          <a:solidFill>
                            <a:srgbClr val="2C2C2C"/>
                          </a:solidFill>
                          <a:latin typeface="Calibri"/>
                          <a:cs typeface="Calibri"/>
                        </a:rPr>
                        <a:t>am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T="52069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CE8CE"/>
                    </a:solidFill>
                  </a:tcPr>
                </a:tc>
                <a:tc>
                  <a:txBody>
                    <a:bodyPr/>
                    <a:lstStyle/>
                    <a:p>
                      <a:pPr marL="137160" marR="75819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2100" b="1" dirty="0">
                          <a:solidFill>
                            <a:srgbClr val="2C2C2C"/>
                          </a:solidFill>
                          <a:latin typeface="Calibri"/>
                          <a:cs typeface="Calibri"/>
                        </a:rPr>
                        <a:t>4 </a:t>
                      </a:r>
                      <a:r>
                        <a:rPr sz="2100" b="1" spc="-15" dirty="0">
                          <a:solidFill>
                            <a:srgbClr val="2C2C2C"/>
                          </a:solidFill>
                          <a:latin typeface="Calibri"/>
                          <a:cs typeface="Calibri"/>
                        </a:rPr>
                        <a:t>year  </a:t>
                      </a:r>
                      <a:r>
                        <a:rPr sz="2100" b="1" dirty="0">
                          <a:solidFill>
                            <a:srgbClr val="2C2C2C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2100" b="1" spc="-25" dirty="0">
                          <a:solidFill>
                            <a:srgbClr val="2C2C2C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sz="2100" b="1" dirty="0">
                          <a:solidFill>
                            <a:srgbClr val="2C2C2C"/>
                          </a:solidFill>
                          <a:latin typeface="Calibri"/>
                          <a:cs typeface="Calibri"/>
                        </a:rPr>
                        <a:t>og</a:t>
                      </a:r>
                      <a:r>
                        <a:rPr sz="2100" b="1" spc="-50" dirty="0">
                          <a:solidFill>
                            <a:srgbClr val="2C2C2C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sz="2100" b="1" dirty="0">
                          <a:solidFill>
                            <a:srgbClr val="2C2C2C"/>
                          </a:solidFill>
                          <a:latin typeface="Calibri"/>
                          <a:cs typeface="Calibri"/>
                        </a:rPr>
                        <a:t>am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CE8CE"/>
                    </a:solidFill>
                  </a:tcPr>
                </a:tc>
                <a:tc>
                  <a:txBody>
                    <a:bodyPr/>
                    <a:lstStyle/>
                    <a:p>
                      <a:pPr marL="137160" marR="987425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2100" b="1" dirty="0">
                          <a:solidFill>
                            <a:srgbClr val="2C2C2C"/>
                          </a:solidFill>
                          <a:latin typeface="Calibri"/>
                          <a:cs typeface="Calibri"/>
                        </a:rPr>
                        <a:t>2-4 </a:t>
                      </a:r>
                      <a:r>
                        <a:rPr sz="2100" b="1" spc="-10" dirty="0">
                          <a:solidFill>
                            <a:srgbClr val="2C2C2C"/>
                          </a:solidFill>
                          <a:latin typeface="Calibri"/>
                          <a:cs typeface="Calibri"/>
                        </a:rPr>
                        <a:t>year  </a:t>
                      </a:r>
                      <a:r>
                        <a:rPr sz="2100" b="1" dirty="0">
                          <a:solidFill>
                            <a:srgbClr val="2C2C2C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2100" b="1" spc="-25" dirty="0">
                          <a:solidFill>
                            <a:srgbClr val="2C2C2C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sz="2100" b="1" dirty="0">
                          <a:solidFill>
                            <a:srgbClr val="2C2C2C"/>
                          </a:solidFill>
                          <a:latin typeface="Calibri"/>
                          <a:cs typeface="Calibri"/>
                        </a:rPr>
                        <a:t>og</a:t>
                      </a:r>
                      <a:r>
                        <a:rPr sz="2100" b="1" spc="-50" dirty="0">
                          <a:solidFill>
                            <a:srgbClr val="2C2C2C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sz="2100" b="1" dirty="0">
                          <a:solidFill>
                            <a:srgbClr val="2C2C2C"/>
                          </a:solidFill>
                          <a:latin typeface="Calibri"/>
                          <a:cs typeface="Calibri"/>
                        </a:rPr>
                        <a:t>am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CE8CE"/>
                    </a:solidFill>
                  </a:tcPr>
                </a:tc>
                <a:tc>
                  <a:txBody>
                    <a:bodyPr/>
                    <a:lstStyle/>
                    <a:p>
                      <a:pPr marL="137795" marR="94488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2100" b="1" dirty="0">
                          <a:solidFill>
                            <a:srgbClr val="2C2C2C"/>
                          </a:solidFill>
                          <a:latin typeface="Calibri"/>
                          <a:cs typeface="Calibri"/>
                        </a:rPr>
                        <a:t>RN plus  </a:t>
                      </a:r>
                      <a:r>
                        <a:rPr sz="2100" b="1" spc="-5" dirty="0">
                          <a:solidFill>
                            <a:srgbClr val="2C2C2C"/>
                          </a:solidFill>
                          <a:latin typeface="Calibri"/>
                          <a:cs typeface="Calibri"/>
                        </a:rPr>
                        <a:t>g</a:t>
                      </a:r>
                      <a:r>
                        <a:rPr sz="2100" b="1" spc="-50" dirty="0">
                          <a:solidFill>
                            <a:srgbClr val="2C2C2C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sz="2100" b="1" dirty="0">
                          <a:solidFill>
                            <a:srgbClr val="2C2C2C"/>
                          </a:solidFill>
                          <a:latin typeface="Calibri"/>
                          <a:cs typeface="Calibri"/>
                        </a:rPr>
                        <a:t>adu</a:t>
                      </a:r>
                      <a:r>
                        <a:rPr sz="2100" b="1" spc="-35" dirty="0">
                          <a:solidFill>
                            <a:srgbClr val="2C2C2C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2100" b="1" spc="-25" dirty="0">
                          <a:solidFill>
                            <a:srgbClr val="2C2C2C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2100" b="1" dirty="0">
                          <a:solidFill>
                            <a:srgbClr val="2C2C2C"/>
                          </a:solidFill>
                          <a:latin typeface="Calibri"/>
                          <a:cs typeface="Calibri"/>
                        </a:rPr>
                        <a:t>e  </a:t>
                      </a:r>
                      <a:r>
                        <a:rPr sz="2100" b="1" spc="-10" dirty="0">
                          <a:solidFill>
                            <a:srgbClr val="2C2C2C"/>
                          </a:solidFill>
                          <a:latin typeface="Calibri"/>
                          <a:cs typeface="Calibri"/>
                        </a:rPr>
                        <a:t>degree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91BD37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CE8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2000">
                <a:tc rowSpan="2">
                  <a:txBody>
                    <a:bodyPr/>
                    <a:lstStyle/>
                    <a:p>
                      <a:pPr marL="137160" marR="501015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4100" b="1" dirty="0">
                          <a:solidFill>
                            <a:srgbClr val="91BD37"/>
                          </a:solidFill>
                          <a:latin typeface="Calibri"/>
                          <a:cs typeface="Calibri"/>
                        </a:rPr>
                        <a:t>Non-  </a:t>
                      </a:r>
                      <a:r>
                        <a:rPr sz="4100" b="1" spc="-45" dirty="0">
                          <a:solidFill>
                            <a:srgbClr val="91BD37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sz="4100" b="1" spc="-5" dirty="0">
                          <a:solidFill>
                            <a:srgbClr val="91BD37"/>
                          </a:solidFill>
                          <a:latin typeface="Calibri"/>
                          <a:cs typeface="Calibri"/>
                        </a:rPr>
                        <a:t>egul</a:t>
                      </a:r>
                      <a:r>
                        <a:rPr sz="4100" b="1" spc="-45" dirty="0">
                          <a:solidFill>
                            <a:srgbClr val="91BD37"/>
                          </a:solidFill>
                          <a:latin typeface="Calibri"/>
                          <a:cs typeface="Calibri"/>
                        </a:rPr>
                        <a:t>at</a:t>
                      </a:r>
                      <a:r>
                        <a:rPr sz="4100" b="1" spc="-5" dirty="0">
                          <a:solidFill>
                            <a:srgbClr val="91BD37"/>
                          </a:solidFill>
                          <a:latin typeface="Calibri"/>
                          <a:cs typeface="Calibri"/>
                        </a:rPr>
                        <a:t>ed</a:t>
                      </a:r>
                      <a:endParaRPr sz="410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91BD37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91BD37"/>
                      </a:solidFill>
                      <a:prstDash val="solid"/>
                    </a:lnB>
                    <a:solidFill>
                      <a:srgbClr val="EDF4E8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13716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4100" spc="-5" dirty="0">
                          <a:solidFill>
                            <a:srgbClr val="91BD37"/>
                          </a:solidFill>
                          <a:latin typeface="Calibri"/>
                          <a:cs typeface="Calibri"/>
                        </a:rPr>
                        <a:t>HCA</a:t>
                      </a:r>
                      <a:endParaRPr sz="410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91BD37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F4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43329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6195" marB="0">
                    <a:lnL w="12700">
                      <a:solidFill>
                        <a:srgbClr val="91BD37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91BD37"/>
                      </a:solidFill>
                      <a:prstDash val="solid"/>
                    </a:lnB>
                    <a:solidFill>
                      <a:srgbClr val="EDF4E8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137160">
                        <a:lnSpc>
                          <a:spcPct val="100000"/>
                        </a:lnSpc>
                        <a:spcBef>
                          <a:spcPts val="414"/>
                        </a:spcBef>
                      </a:pPr>
                      <a:r>
                        <a:rPr sz="2100" b="1" dirty="0">
                          <a:solidFill>
                            <a:srgbClr val="2C2C2C"/>
                          </a:solidFill>
                          <a:latin typeface="Calibri"/>
                          <a:cs typeface="Calibri"/>
                        </a:rPr>
                        <a:t>7 </a:t>
                      </a:r>
                      <a:r>
                        <a:rPr sz="2100" b="1" spc="-10" dirty="0">
                          <a:solidFill>
                            <a:srgbClr val="2C2C2C"/>
                          </a:solidFill>
                          <a:latin typeface="Calibri"/>
                          <a:cs typeface="Calibri"/>
                        </a:rPr>
                        <a:t>Month </a:t>
                      </a:r>
                      <a:r>
                        <a:rPr sz="2100" b="1" spc="-15" dirty="0">
                          <a:solidFill>
                            <a:srgbClr val="2C2C2C"/>
                          </a:solidFill>
                          <a:latin typeface="Calibri"/>
                          <a:cs typeface="Calibri"/>
                        </a:rPr>
                        <a:t>Program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T="5270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91BD37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91BD37"/>
                      </a:solidFill>
                      <a:prstDash val="solid"/>
                    </a:lnB>
                    <a:solidFill>
                      <a:srgbClr val="DCE8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12740385" y="3746119"/>
            <a:ext cx="4796155" cy="34404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78740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solidFill>
                  <a:srgbClr val="2C2C2C"/>
                </a:solidFill>
                <a:latin typeface="Calibri"/>
                <a:cs typeface="Calibri"/>
              </a:rPr>
              <a:t>HCA – Health </a:t>
            </a:r>
            <a:r>
              <a:rPr sz="3200" b="1" spc="-15" dirty="0">
                <a:solidFill>
                  <a:srgbClr val="2C2C2C"/>
                </a:solidFill>
                <a:latin typeface="Calibri"/>
                <a:cs typeface="Calibri"/>
              </a:rPr>
              <a:t>Care</a:t>
            </a:r>
            <a:r>
              <a:rPr sz="3200" b="1" spc="-60" dirty="0">
                <a:solidFill>
                  <a:srgbClr val="2C2C2C"/>
                </a:solidFill>
                <a:latin typeface="Calibri"/>
                <a:cs typeface="Calibri"/>
              </a:rPr>
              <a:t> </a:t>
            </a:r>
            <a:r>
              <a:rPr sz="3200" b="1" spc="-10" dirty="0">
                <a:solidFill>
                  <a:srgbClr val="2C2C2C"/>
                </a:solidFill>
                <a:latin typeface="Calibri"/>
                <a:cs typeface="Calibri"/>
              </a:rPr>
              <a:t>Assistant  </a:t>
            </a:r>
            <a:r>
              <a:rPr sz="3200" b="1" dirty="0">
                <a:solidFill>
                  <a:srgbClr val="2C2C2C"/>
                </a:solidFill>
                <a:latin typeface="Calibri"/>
                <a:cs typeface="Calibri"/>
              </a:rPr>
              <a:t>LPN – Licensed </a:t>
            </a:r>
            <a:r>
              <a:rPr sz="3200" b="1" spc="-10" dirty="0">
                <a:solidFill>
                  <a:srgbClr val="2C2C2C"/>
                </a:solidFill>
                <a:latin typeface="Calibri"/>
                <a:cs typeface="Calibri"/>
              </a:rPr>
              <a:t>Practical  Nurse</a:t>
            </a:r>
            <a:endParaRPr sz="3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3200" b="1" dirty="0">
                <a:solidFill>
                  <a:srgbClr val="2C2C2C"/>
                </a:solidFill>
                <a:latin typeface="Calibri"/>
                <a:cs typeface="Calibri"/>
              </a:rPr>
              <a:t>RN – </a:t>
            </a:r>
            <a:r>
              <a:rPr sz="3200" b="1" spc="-20" dirty="0">
                <a:solidFill>
                  <a:srgbClr val="2C2C2C"/>
                </a:solidFill>
                <a:latin typeface="Calibri"/>
                <a:cs typeface="Calibri"/>
              </a:rPr>
              <a:t>Registered</a:t>
            </a:r>
            <a:r>
              <a:rPr sz="3200" b="1" spc="-45" dirty="0">
                <a:solidFill>
                  <a:srgbClr val="2C2C2C"/>
                </a:solidFill>
                <a:latin typeface="Calibri"/>
                <a:cs typeface="Calibri"/>
              </a:rPr>
              <a:t> </a:t>
            </a:r>
            <a:r>
              <a:rPr sz="3200" b="1" spc="-10" dirty="0">
                <a:solidFill>
                  <a:srgbClr val="2C2C2C"/>
                </a:solidFill>
                <a:latin typeface="Calibri"/>
                <a:cs typeface="Calibri"/>
              </a:rPr>
              <a:t>Nurse</a:t>
            </a:r>
            <a:endParaRPr sz="32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3200" b="1" dirty="0">
                <a:solidFill>
                  <a:srgbClr val="2C2C2C"/>
                </a:solidFill>
                <a:latin typeface="Calibri"/>
                <a:cs typeface="Calibri"/>
              </a:rPr>
              <a:t>RPN – </a:t>
            </a:r>
            <a:r>
              <a:rPr sz="3200" b="1" spc="-20" dirty="0">
                <a:solidFill>
                  <a:srgbClr val="2C2C2C"/>
                </a:solidFill>
                <a:latin typeface="Calibri"/>
                <a:cs typeface="Calibri"/>
              </a:rPr>
              <a:t>Registered </a:t>
            </a:r>
            <a:r>
              <a:rPr sz="3200" b="1" spc="-15" dirty="0">
                <a:solidFill>
                  <a:srgbClr val="2C2C2C"/>
                </a:solidFill>
                <a:latin typeface="Calibri"/>
                <a:cs typeface="Calibri"/>
              </a:rPr>
              <a:t>Psychiatric  </a:t>
            </a:r>
            <a:r>
              <a:rPr sz="3200" b="1" spc="-10" dirty="0">
                <a:solidFill>
                  <a:srgbClr val="2C2C2C"/>
                </a:solidFill>
                <a:latin typeface="Calibri"/>
                <a:cs typeface="Calibri"/>
              </a:rPr>
              <a:t>Nurse</a:t>
            </a:r>
            <a:endParaRPr sz="3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2C2C2C"/>
                </a:solidFill>
                <a:latin typeface="Calibri"/>
                <a:cs typeface="Calibri"/>
              </a:rPr>
              <a:t>NP – </a:t>
            </a:r>
            <a:r>
              <a:rPr sz="3200" b="1" spc="-10" dirty="0">
                <a:solidFill>
                  <a:srgbClr val="2C2C2C"/>
                </a:solidFill>
                <a:latin typeface="Calibri"/>
                <a:cs typeface="Calibri"/>
              </a:rPr>
              <a:t>Nurse</a:t>
            </a:r>
            <a:r>
              <a:rPr sz="3200" b="1" spc="-35" dirty="0">
                <a:solidFill>
                  <a:srgbClr val="2C2C2C"/>
                </a:solidFill>
                <a:latin typeface="Calibri"/>
                <a:cs typeface="Calibri"/>
              </a:rPr>
              <a:t> </a:t>
            </a:r>
            <a:r>
              <a:rPr sz="3200" b="1" spc="-5" dirty="0">
                <a:solidFill>
                  <a:srgbClr val="2C2C2C"/>
                </a:solidFill>
                <a:latin typeface="Calibri"/>
                <a:cs typeface="Calibri"/>
              </a:rPr>
              <a:t>Practitioner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384E4B080685F4B9D8BCFF67CD61B83" ma:contentTypeVersion="9" ma:contentTypeDescription="Create a new document." ma:contentTypeScope="" ma:versionID="fd0d7337b55444e918cceeab88cac2ef">
  <xsd:schema xmlns:xsd="http://www.w3.org/2001/XMLSchema" xmlns:xs="http://www.w3.org/2001/XMLSchema" xmlns:p="http://schemas.microsoft.com/office/2006/metadata/properties" xmlns:ns2="56c00630-eaea-4058-81cf-091570be8908" xmlns:ns3="7cc02859-c4e8-49c9-8075-7cb0ed422e53" targetNamespace="http://schemas.microsoft.com/office/2006/metadata/properties" ma:root="true" ma:fieldsID="a0b032bbbe9907aa3afee79a365c9745" ns2:_="" ns3:_="">
    <xsd:import namespace="56c00630-eaea-4058-81cf-091570be8908"/>
    <xsd:import namespace="7cc02859-c4e8-49c9-8075-7cb0ed422e53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c00630-eaea-4058-81cf-091570be8908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3c58d177-8327-4453-9802-b7424edf5c6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c02859-c4e8-49c9-8075-7cb0ed422e53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f6ec48d0-badd-489c-baaf-bc935588b652}" ma:internalName="TaxCatchAll" ma:showField="CatchAllData" ma:web="7cc02859-c4e8-49c9-8075-7cb0ed422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cc02859-c4e8-49c9-8075-7cb0ed422e53" xsi:nil="true"/>
    <lcf76f155ced4ddcb4097134ff3c332f xmlns="56c00630-eaea-4058-81cf-091570be8908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985E197-2053-4319-9A38-F906FDE49FC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233B503-87D4-48EC-8DDC-3DFC9EEBE81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6c00630-eaea-4058-81cf-091570be8908"/>
    <ds:schemaRef ds:uri="7cc02859-c4e8-49c9-8075-7cb0ed422e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AFBEC2E-47FE-49D9-B4F4-F175CF30A2EF}">
  <ds:schemaRefs>
    <ds:schemaRef ds:uri="http://purl.org/dc/elements/1.1/"/>
    <ds:schemaRef ds:uri="7cc02859-c4e8-49c9-8075-7cb0ed422e53"/>
    <ds:schemaRef ds:uri="http://www.w3.org/XML/1998/namespace"/>
    <ds:schemaRef ds:uri="http://schemas.microsoft.com/office/infopath/2007/PartnerControls"/>
    <ds:schemaRef ds:uri="56c00630-eaea-4058-81cf-091570be8908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http://purl.org/dc/dcmitype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527</TotalTime>
  <Words>1578</Words>
  <Application>Microsoft Office PowerPoint</Application>
  <PresentationFormat>Custom</PresentationFormat>
  <Paragraphs>219</Paragraphs>
  <Slides>28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Calibri</vt:lpstr>
      <vt:lpstr>Calibri Light</vt:lpstr>
      <vt:lpstr>Corbel</vt:lpstr>
      <vt:lpstr>Times New Roman</vt:lpstr>
      <vt:lpstr>Wingdings</vt:lpstr>
      <vt:lpstr>Office Theme</vt:lpstr>
      <vt:lpstr>University  of Victoria</vt:lpstr>
      <vt:lpstr>Territorial Acknowledgement</vt:lpstr>
      <vt:lpstr>Camosun College</vt:lpstr>
      <vt:lpstr>School of Health &amp; Human Services (HHS)</vt:lpstr>
      <vt:lpstr>Centre for Health and Wellness (CHW)</vt:lpstr>
      <vt:lpstr>Alex &amp; Jo Campbell Centre for Health and Wellness 21st century education for outstanding health and wellness professionals</vt:lpstr>
      <vt:lpstr>Alex &amp; Jo Campbell Centre for Health and Wellness 21st century education for outstanding health and wellness professionals</vt:lpstr>
      <vt:lpstr>Definition of a Registered Nurse</vt:lpstr>
      <vt:lpstr>What are the differences between different kinds  of nursing programs?</vt:lpstr>
      <vt:lpstr>Overview of Program</vt:lpstr>
      <vt:lpstr>Review the BSN program pages online:</vt:lpstr>
      <vt:lpstr>Program Overview</vt:lpstr>
      <vt:lpstr>Costs (Approximate)</vt:lpstr>
      <vt:lpstr>Is a career as a Registered Nurse for you?</vt:lpstr>
      <vt:lpstr>Job Opportunities in Nursing</vt:lpstr>
      <vt:lpstr>Career Building Possibilities</vt:lpstr>
      <vt:lpstr>Why Camosun College and the  University of Victoria Program?</vt:lpstr>
      <vt:lpstr>Readiness &amp; Preparation for Success</vt:lpstr>
      <vt:lpstr>Program Participation Requirements</vt:lpstr>
      <vt:lpstr>On-line application process Education Planner website</vt:lpstr>
      <vt:lpstr>Competitive Admission Process  for the annual Fall Intake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Program Name*</dc:title>
  <dc:creator>Jo-Ann Clar</dc:creator>
  <cp:lastModifiedBy>Ryan Russell</cp:lastModifiedBy>
  <cp:revision>22</cp:revision>
  <dcterms:created xsi:type="dcterms:W3CDTF">2020-10-09T00:01:32Z</dcterms:created>
  <dcterms:modified xsi:type="dcterms:W3CDTF">2025-02-18T19:00:51Z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2020-07-06T00:00:00Z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2020-10-09T00:00:00Z</vt:filetime>
  </property>
  <property fmtid="{D5CDD505-2E9C-101B-9397-08002B2CF9AE}" pid="5" name="ContentTypeId">
    <vt:lpwstr>0x0101009384E4B080685F4B9D8BCFF67CD61B83</vt:lpwstr>
  </property>
  <property fmtid="{D5CDD505-2E9C-101B-9397-08002B2CF9AE}" pid="6" name="MediaServiceImageTags">
    <vt:lpwstr/>
  </property>
</Properties>
</file>